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340" r:id="rId5"/>
    <p:sldId id="271" r:id="rId6"/>
    <p:sldId id="317" r:id="rId7"/>
    <p:sldId id="281" r:id="rId8"/>
    <p:sldId id="283" r:id="rId9"/>
    <p:sldId id="342" r:id="rId10"/>
    <p:sldId id="341" r:id="rId11"/>
    <p:sldId id="343" r:id="rId12"/>
    <p:sldId id="344" r:id="rId13"/>
    <p:sldId id="345" r:id="rId14"/>
    <p:sldId id="363" r:id="rId15"/>
    <p:sldId id="351" r:id="rId16"/>
    <p:sldId id="368" r:id="rId17"/>
    <p:sldId id="367" r:id="rId18"/>
    <p:sldId id="346" r:id="rId19"/>
    <p:sldId id="348" r:id="rId20"/>
    <p:sldId id="347" r:id="rId21"/>
    <p:sldId id="349" r:id="rId22"/>
    <p:sldId id="365" r:id="rId23"/>
    <p:sldId id="370" r:id="rId24"/>
    <p:sldId id="350" r:id="rId25"/>
    <p:sldId id="352" r:id="rId26"/>
    <p:sldId id="279" r:id="rId27"/>
    <p:sldId id="355" r:id="rId28"/>
    <p:sldId id="353" r:id="rId29"/>
    <p:sldId id="354" r:id="rId30"/>
    <p:sldId id="369" r:id="rId31"/>
    <p:sldId id="296" r:id="rId32"/>
    <p:sldId id="359" r:id="rId33"/>
    <p:sldId id="356" r:id="rId34"/>
    <p:sldId id="364" r:id="rId35"/>
    <p:sldId id="372" r:id="rId36"/>
    <p:sldId id="371" r:id="rId37"/>
    <p:sldId id="357" r:id="rId38"/>
    <p:sldId id="358" r:id="rId39"/>
    <p:sldId id="360" r:id="rId40"/>
    <p:sldId id="361" r:id="rId41"/>
    <p:sldId id="373" r:id="rId42"/>
    <p:sldId id="36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60"/>
  </p:normalViewPr>
  <p:slideViewPr>
    <p:cSldViewPr snapToGrid="0" showGuides="1">
      <p:cViewPr varScale="1">
        <p:scale>
          <a:sx n="76" d="100"/>
          <a:sy n="76" d="100"/>
        </p:scale>
        <p:origin x="720" y="84"/>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38116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50348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95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79" r:id="rId13"/>
    <p:sldLayoutId id="2147483681" r:id="rId14"/>
    <p:sldLayoutId id="2147483680" r:id="rId15"/>
    <p:sldLayoutId id="2147483678" r:id="rId16"/>
    <p:sldLayoutId id="214748368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jurassicpark.wikia.com/wiki/Ian_Malcol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 xmlns:a16="http://schemas.microsoft.com/office/drawing/2014/main" id="{93AEA043-746F-4334-A00A-A4587B060237}"/>
              </a:ext>
            </a:extLst>
          </p:cNvPr>
          <p:cNvSpPr txBox="1"/>
          <p:nvPr/>
        </p:nvSpPr>
        <p:spPr>
          <a:xfrm>
            <a:off x="6601849" y="1688060"/>
            <a:ext cx="5449795" cy="923330"/>
          </a:xfrm>
          <a:prstGeom prst="rect">
            <a:avLst/>
          </a:prstGeom>
          <a:noFill/>
        </p:spPr>
        <p:txBody>
          <a:bodyPr wrap="square" rtlCol="0" anchor="ctr">
            <a:spAutoFit/>
          </a:bodyPr>
          <a:lstStyle/>
          <a:p>
            <a:pPr algn="r"/>
            <a:r>
              <a:rPr lang="en-US" sz="5400" dirty="0">
                <a:solidFill>
                  <a:schemeClr val="bg1"/>
                </a:solidFill>
                <a:latin typeface="+mj-lt"/>
              </a:rPr>
              <a:t>Secured Country </a:t>
            </a:r>
          </a:p>
        </p:txBody>
      </p:sp>
      <p:sp>
        <p:nvSpPr>
          <p:cNvPr id="22" name="TextBox 21">
            <a:extLst>
              <a:ext uri="{FF2B5EF4-FFF2-40B4-BE49-F238E27FC236}">
                <a16:creationId xmlns="" xmlns:a16="http://schemas.microsoft.com/office/drawing/2014/main" id="{7DC83D12-1353-440F-A5DC-1ACD4C118187}"/>
              </a:ext>
            </a:extLst>
          </p:cNvPr>
          <p:cNvSpPr txBox="1"/>
          <p:nvPr/>
        </p:nvSpPr>
        <p:spPr>
          <a:xfrm>
            <a:off x="6903174" y="3218984"/>
            <a:ext cx="5008380" cy="3540200"/>
          </a:xfrm>
          <a:prstGeom prst="rect">
            <a:avLst/>
          </a:prstGeom>
          <a:noFill/>
        </p:spPr>
        <p:txBody>
          <a:bodyPr wrap="square" rtlCol="0" anchor="ctr">
            <a:spAutoFit/>
          </a:bodyPr>
          <a:lstStyle/>
          <a:p>
            <a:pPr algn="ctr"/>
            <a:r>
              <a:rPr lang="en-US" altLang="ko-KR" sz="1867" dirty="0">
                <a:solidFill>
                  <a:schemeClr val="bg1"/>
                </a:solidFill>
                <a:cs typeface="Arial" pitchFamily="34" charset="0"/>
              </a:rPr>
              <a:t>CS-34</a:t>
            </a:r>
          </a:p>
          <a:p>
            <a:pPr algn="ctr"/>
            <a:endParaRPr lang="en-US" altLang="ko-KR" sz="1867" dirty="0">
              <a:solidFill>
                <a:schemeClr val="bg1"/>
              </a:solidFill>
              <a:cs typeface="Arial" pitchFamily="34" charset="0"/>
            </a:endParaRPr>
          </a:p>
          <a:p>
            <a:pPr algn="ctr"/>
            <a:r>
              <a:rPr lang="en-US" altLang="ko-KR" sz="1867" dirty="0">
                <a:solidFill>
                  <a:schemeClr val="bg1"/>
                </a:solidFill>
                <a:cs typeface="Arial" pitchFamily="34" charset="0"/>
              </a:rPr>
              <a:t>Presented by:   Mina Gerges </a:t>
            </a:r>
          </a:p>
          <a:p>
            <a:pPr algn="ctr"/>
            <a:r>
              <a:rPr lang="en-US" altLang="ko-KR" sz="1867" dirty="0">
                <a:solidFill>
                  <a:schemeClr val="bg1"/>
                </a:solidFill>
                <a:cs typeface="Arial" pitchFamily="34" charset="0"/>
              </a:rPr>
              <a:t>		</a:t>
            </a:r>
            <a:r>
              <a:rPr lang="en-US" altLang="ko-KR" sz="1867" dirty="0" err="1">
                <a:solidFill>
                  <a:schemeClr val="bg1"/>
                </a:solidFill>
                <a:cs typeface="Arial" pitchFamily="34" charset="0"/>
              </a:rPr>
              <a:t>Abanob</a:t>
            </a:r>
            <a:r>
              <a:rPr lang="en-US" altLang="ko-KR" sz="1867" dirty="0">
                <a:solidFill>
                  <a:schemeClr val="bg1"/>
                </a:solidFill>
                <a:cs typeface="Arial" pitchFamily="34" charset="0"/>
              </a:rPr>
              <a:t> Ashraf</a:t>
            </a:r>
          </a:p>
          <a:p>
            <a:pPr algn="ctr"/>
            <a:endParaRPr lang="en-US" altLang="ko-KR" sz="1867" dirty="0">
              <a:solidFill>
                <a:schemeClr val="bg1"/>
              </a:solidFill>
              <a:cs typeface="Arial" pitchFamily="34" charset="0"/>
            </a:endParaRPr>
          </a:p>
          <a:p>
            <a:pPr algn="ctr"/>
            <a:r>
              <a:rPr lang="en-US" altLang="ko-KR" sz="1867" dirty="0">
                <a:solidFill>
                  <a:schemeClr val="bg1"/>
                </a:solidFill>
                <a:cs typeface="Arial" pitchFamily="34" charset="0"/>
              </a:rPr>
              <a:t>Supervised By</a:t>
            </a:r>
          </a:p>
          <a:p>
            <a:pPr algn="ctr"/>
            <a:r>
              <a:rPr lang="en-US" altLang="ko-KR" sz="1867" dirty="0">
                <a:solidFill>
                  <a:schemeClr val="bg1"/>
                </a:solidFill>
                <a:cs typeface="Arial" pitchFamily="34" charset="0"/>
              </a:rPr>
              <a:t>       Prof. Dr.  </a:t>
            </a:r>
            <a:r>
              <a:rPr lang="en-US" altLang="ko-KR" sz="1867" dirty="0" err="1">
                <a:solidFill>
                  <a:schemeClr val="bg1"/>
                </a:solidFill>
                <a:cs typeface="Arial" pitchFamily="34" charset="0"/>
              </a:rPr>
              <a:t>Sherif</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Moharam</a:t>
            </a:r>
            <a:endParaRPr lang="en-US" altLang="ko-KR" sz="1867" dirty="0">
              <a:solidFill>
                <a:schemeClr val="bg1"/>
              </a:solidFill>
              <a:cs typeface="Arial" pitchFamily="34" charset="0"/>
            </a:endParaRPr>
          </a:p>
          <a:p>
            <a:pPr algn="ctr"/>
            <a:r>
              <a:rPr lang="en-US" altLang="ko-KR" sz="1867" dirty="0">
                <a:solidFill>
                  <a:schemeClr val="bg1"/>
                </a:solidFill>
                <a:cs typeface="Arial" pitchFamily="34" charset="0"/>
              </a:rPr>
              <a:t>Assistant: </a:t>
            </a:r>
            <a:r>
              <a:rPr lang="en-US" altLang="ko-KR" sz="1867" dirty="0" err="1">
                <a:solidFill>
                  <a:schemeClr val="bg1"/>
                </a:solidFill>
                <a:cs typeface="Arial" pitchFamily="34" charset="0"/>
              </a:rPr>
              <a:t>Doaa</a:t>
            </a:r>
            <a:r>
              <a:rPr lang="en-US" altLang="ko-KR" sz="1867" dirty="0">
                <a:solidFill>
                  <a:schemeClr val="bg1"/>
                </a:solidFill>
                <a:cs typeface="Arial" pitchFamily="34" charset="0"/>
              </a:rPr>
              <a:t> Gamal  </a:t>
            </a:r>
          </a:p>
          <a:p>
            <a:pPr algn="ctr"/>
            <a:r>
              <a:rPr lang="en-US" altLang="ko-KR" sz="1867" dirty="0">
                <a:solidFill>
                  <a:schemeClr val="bg1"/>
                </a:solidFill>
                <a:cs typeface="Arial" pitchFamily="34" charset="0"/>
              </a:rPr>
              <a:t>	          </a:t>
            </a:r>
            <a:r>
              <a:rPr lang="en-US" altLang="ko-KR" sz="1867" dirty="0" err="1">
                <a:solidFill>
                  <a:schemeClr val="bg1"/>
                </a:solidFill>
                <a:cs typeface="Arial" pitchFamily="34" charset="0"/>
              </a:rPr>
              <a:t>Manar</a:t>
            </a:r>
            <a:r>
              <a:rPr lang="en-US" altLang="ko-KR" sz="1867" dirty="0">
                <a:solidFill>
                  <a:schemeClr val="bg1"/>
                </a:solidFill>
                <a:cs typeface="Arial" pitchFamily="34" charset="0"/>
              </a:rPr>
              <a:t> EL-</a:t>
            </a:r>
            <a:r>
              <a:rPr lang="en-US" altLang="ko-KR" sz="1867" dirty="0" err="1">
                <a:solidFill>
                  <a:schemeClr val="bg1"/>
                </a:solidFill>
                <a:cs typeface="Arial" pitchFamily="34" charset="0"/>
              </a:rPr>
              <a:t>Shazly</a:t>
            </a:r>
            <a:endParaRPr lang="en-US" altLang="ko-KR" sz="1867" dirty="0">
              <a:solidFill>
                <a:schemeClr val="bg1"/>
              </a:solidFill>
              <a:cs typeface="Arial" pitchFamily="34" charset="0"/>
            </a:endParaRPr>
          </a:p>
          <a:p>
            <a:pPr algn="ctr"/>
            <a:endParaRPr lang="en-US" altLang="ko-KR" sz="1867" dirty="0">
              <a:solidFill>
                <a:schemeClr val="bg1"/>
              </a:solidFill>
              <a:cs typeface="Arial" pitchFamily="34" charset="0"/>
            </a:endParaRPr>
          </a:p>
          <a:p>
            <a:pPr algn="ctr"/>
            <a:r>
              <a:rPr lang="en-US" altLang="ko-KR" sz="1867" dirty="0">
                <a:solidFill>
                  <a:schemeClr val="bg1"/>
                </a:solidFill>
                <a:cs typeface="Arial" pitchFamily="34" charset="0"/>
              </a:rPr>
              <a:t>2019-2020</a:t>
            </a:r>
          </a:p>
          <a:p>
            <a:pPr algn="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3A99F24-F98E-4A50-B980-1A2660FF5FBF}"/>
              </a:ext>
            </a:extLst>
          </p:cNvPr>
          <p:cNvPicPr/>
          <p:nvPr/>
        </p:nvPicPr>
        <p:blipFill>
          <a:blip r:embed="rId2">
            <a:extLst>
              <a:ext uri="{28A0092B-C50C-407E-A947-70E740481C1C}">
                <a14:useLocalDpi xmlns:a14="http://schemas.microsoft.com/office/drawing/2010/main" val="0"/>
              </a:ext>
            </a:extLst>
          </a:blip>
          <a:stretch>
            <a:fillRect/>
          </a:stretch>
        </p:blipFill>
        <p:spPr>
          <a:xfrm>
            <a:off x="513686" y="346364"/>
            <a:ext cx="11164627" cy="6165272"/>
          </a:xfrm>
          <a:prstGeom prst="rect">
            <a:avLst/>
          </a:prstGeom>
        </p:spPr>
      </p:pic>
    </p:spTree>
    <p:extLst>
      <p:ext uri="{BB962C8B-B14F-4D97-AF65-F5344CB8AC3E}">
        <p14:creationId xmlns:p14="http://schemas.microsoft.com/office/powerpoint/2010/main" val="256740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D7A6E9-8E49-4C33-A723-A2390FC109D1}"/>
              </a:ext>
            </a:extLst>
          </p:cNvPr>
          <p:cNvPicPr>
            <a:picLocks noChangeAspect="1"/>
          </p:cNvPicPr>
          <p:nvPr/>
        </p:nvPicPr>
        <p:blipFill>
          <a:blip r:embed="rId2"/>
          <a:stretch>
            <a:fillRect/>
          </a:stretch>
        </p:blipFill>
        <p:spPr>
          <a:xfrm>
            <a:off x="1385455" y="372157"/>
            <a:ext cx="9421090" cy="6113685"/>
          </a:xfrm>
          <a:prstGeom prst="rect">
            <a:avLst/>
          </a:prstGeom>
        </p:spPr>
      </p:pic>
    </p:spTree>
    <p:extLst>
      <p:ext uri="{BB962C8B-B14F-4D97-AF65-F5344CB8AC3E}">
        <p14:creationId xmlns:p14="http://schemas.microsoft.com/office/powerpoint/2010/main" val="326230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9579EFC-4B72-43F6-B5E2-C5D8E6E0529E}"/>
              </a:ext>
            </a:extLst>
          </p:cNvPr>
          <p:cNvPicPr>
            <a:picLocks noChangeAspect="1"/>
          </p:cNvPicPr>
          <p:nvPr/>
        </p:nvPicPr>
        <p:blipFill>
          <a:blip r:embed="rId2"/>
          <a:stretch>
            <a:fillRect/>
          </a:stretch>
        </p:blipFill>
        <p:spPr>
          <a:xfrm>
            <a:off x="0" y="0"/>
            <a:ext cx="12192000" cy="6857999"/>
          </a:xfrm>
          <a:prstGeom prst="rect">
            <a:avLst/>
          </a:prstGeom>
        </p:spPr>
      </p:pic>
      <p:sp>
        <p:nvSpPr>
          <p:cNvPr id="3" name="TextBox 2">
            <a:extLst>
              <a:ext uri="{FF2B5EF4-FFF2-40B4-BE49-F238E27FC236}">
                <a16:creationId xmlns="" xmlns:a16="http://schemas.microsoft.com/office/drawing/2014/main" id="{D1E78763-B5EB-4848-B4CD-B916D246CD6B}"/>
              </a:ext>
            </a:extLst>
          </p:cNvPr>
          <p:cNvSpPr txBox="1"/>
          <p:nvPr/>
        </p:nvSpPr>
        <p:spPr>
          <a:xfrm>
            <a:off x="3371473" y="241969"/>
            <a:ext cx="5449054"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Methodologies</a:t>
            </a:r>
          </a:p>
        </p:txBody>
      </p:sp>
    </p:spTree>
    <p:extLst>
      <p:ext uri="{BB962C8B-B14F-4D97-AF65-F5344CB8AC3E}">
        <p14:creationId xmlns:p14="http://schemas.microsoft.com/office/powerpoint/2010/main" val="415022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 xmlns:a16="http://schemas.microsoft.com/office/drawing/2014/main" id="{DAE8B6C6-9CCF-427E-9985-9DDF2B7BE3D9}"/>
              </a:ext>
            </a:extLst>
          </p:cNvPr>
          <p:cNvSpPr txBox="1"/>
          <p:nvPr/>
        </p:nvSpPr>
        <p:spPr>
          <a:xfrm>
            <a:off x="8545533" y="4481739"/>
            <a:ext cx="297090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This is how it works, While if we use Machine learning it will be harder.  </a:t>
            </a:r>
          </a:p>
        </p:txBody>
      </p:sp>
      <p:sp>
        <p:nvSpPr>
          <p:cNvPr id="17" name="TextBox 16">
            <a:extLst>
              <a:ext uri="{FF2B5EF4-FFF2-40B4-BE49-F238E27FC236}">
                <a16:creationId xmlns="" xmlns:a16="http://schemas.microsoft.com/office/drawing/2014/main" id="{799F88F0-0442-4CAC-AB52-61BED642CCC3}"/>
              </a:ext>
            </a:extLst>
          </p:cNvPr>
          <p:cNvSpPr txBox="1"/>
          <p:nvPr/>
        </p:nvSpPr>
        <p:spPr>
          <a:xfrm>
            <a:off x="403335" y="1313659"/>
            <a:ext cx="3701939" cy="1200329"/>
          </a:xfrm>
          <a:prstGeom prst="rect">
            <a:avLst/>
          </a:prstGeom>
          <a:noFill/>
        </p:spPr>
        <p:txBody>
          <a:bodyPr wrap="square" rtlCol="0" anchor="ctr">
            <a:spAutoFit/>
          </a:bodyPr>
          <a:lstStyle/>
          <a:p>
            <a:r>
              <a:rPr lang="en-US" altLang="ko-KR" sz="3600" dirty="0">
                <a:solidFill>
                  <a:schemeClr val="tx1">
                    <a:lumMod val="75000"/>
                    <a:lumOff val="25000"/>
                  </a:schemeClr>
                </a:solidFill>
                <a:cs typeface="Arial" pitchFamily="34" charset="0"/>
              </a:rPr>
              <a:t>Why we use deep learning ?</a:t>
            </a:r>
            <a:endParaRPr lang="ko-KR" altLang="en-US" sz="3600" dirty="0">
              <a:solidFill>
                <a:schemeClr val="tx1">
                  <a:lumMod val="75000"/>
                  <a:lumOff val="25000"/>
                </a:schemeClr>
              </a:solidFill>
              <a:cs typeface="Arial" pitchFamily="34" charset="0"/>
            </a:endParaRPr>
          </a:p>
        </p:txBody>
      </p:sp>
      <p:pic>
        <p:nvPicPr>
          <p:cNvPr id="7" name="Picture Placeholder 6">
            <a:extLst>
              <a:ext uri="{FF2B5EF4-FFF2-40B4-BE49-F238E27FC236}">
                <a16:creationId xmlns="" xmlns:a16="http://schemas.microsoft.com/office/drawing/2014/main" id="{0860318A-B471-48D4-8328-FEA8502E2621}"/>
              </a:ext>
            </a:extLst>
          </p:cNvPr>
          <p:cNvPicPr>
            <a:picLocks noGrp="1" noChangeAspect="1"/>
          </p:cNvPicPr>
          <p:nvPr>
            <p:ph type="pic" idx="10"/>
          </p:nvPr>
        </p:nvPicPr>
        <p:blipFill rotWithShape="1">
          <a:blip r:embed="rId2">
            <a:extLst>
              <a:ext uri="{28A0092B-C50C-407E-A947-70E740481C1C}">
                <a14:useLocalDpi xmlns:a14="http://schemas.microsoft.com/office/drawing/2010/main" val="0"/>
              </a:ext>
            </a:extLst>
          </a:blip>
          <a:srcRect l="519" t="10501" r="-519" b="24508"/>
          <a:stretch/>
        </p:blipFill>
        <p:spPr>
          <a:xfrm>
            <a:off x="4092000" y="0"/>
            <a:ext cx="8100000" cy="3764280"/>
          </a:xfrm>
        </p:spPr>
      </p:pic>
      <p:pic>
        <p:nvPicPr>
          <p:cNvPr id="9" name="Picture Placeholder 8">
            <a:extLst>
              <a:ext uri="{FF2B5EF4-FFF2-40B4-BE49-F238E27FC236}">
                <a16:creationId xmlns="" xmlns:a16="http://schemas.microsoft.com/office/drawing/2014/main" id="{1E0E703B-2A8B-4141-8767-7E8FFA9ED239}"/>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682" t="4539" r="682" b="-866"/>
          <a:stretch/>
        </p:blipFill>
        <p:spPr>
          <a:xfrm>
            <a:off x="0" y="3764280"/>
            <a:ext cx="8100000" cy="3093720"/>
          </a:xfrm>
        </p:spPr>
      </p:pic>
    </p:spTree>
    <p:extLst>
      <p:ext uri="{BB962C8B-B14F-4D97-AF65-F5344CB8AC3E}">
        <p14:creationId xmlns:p14="http://schemas.microsoft.com/office/powerpoint/2010/main" val="20332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478623" y="2197893"/>
            <a:ext cx="3301191" cy="2462213"/>
          </a:xfrm>
          <a:prstGeom prst="rect">
            <a:avLst/>
          </a:prstGeom>
          <a:noFill/>
        </p:spPr>
        <p:txBody>
          <a:bodyPr wrap="square" rtlCol="0">
            <a:spAutoFit/>
          </a:bodyPr>
          <a:lstStyle/>
          <a:p>
            <a:r>
              <a:rPr lang="en-US" altLang="ko-KR" sz="1400" dirty="0">
                <a:solidFill>
                  <a:schemeClr val="bg1"/>
                </a:solidFill>
                <a:cs typeface="Arial" pitchFamily="34" charset="0"/>
              </a:rPr>
              <a:t>The Ubuntu desktop is by far the world’s most widely used Linux workstation platform, powering the work of engineers across the globe. Ubuntu Core sets the standard for tiny, transactional operating systems for highly secure connected devices. Ubuntu Server is the reference operating system for the OpenStack project, and a hugely popular guest OS on AWS, Azure and Google Cloud.</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78623" y="1439225"/>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141101" y="4719391"/>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t="-15017" r="-84925"/>
          <a:stretch/>
        </p:blipFill>
        <p:spPr>
          <a:xfrm>
            <a:off x="1" y="0"/>
            <a:ext cx="7350710" cy="6858000"/>
          </a:xfrm>
        </p:spPr>
      </p:pic>
      <p:pic>
        <p:nvPicPr>
          <p:cNvPr id="2" name="Picture 1">
            <a:extLst>
              <a:ext uri="{FF2B5EF4-FFF2-40B4-BE49-F238E27FC236}">
                <a16:creationId xmlns="" xmlns:a16="http://schemas.microsoft.com/office/drawing/2014/main" id="{3963AAEE-07B1-411E-8799-8516ABE5D50D}"/>
              </a:ext>
            </a:extLst>
          </p:cNvPr>
          <p:cNvPicPr>
            <a:picLocks noChangeAspect="1"/>
          </p:cNvPicPr>
          <p:nvPr/>
        </p:nvPicPr>
        <p:blipFill>
          <a:blip r:embed="rId3"/>
          <a:stretch>
            <a:fillRect/>
          </a:stretch>
        </p:blipFill>
        <p:spPr>
          <a:xfrm>
            <a:off x="4452985" y="366236"/>
            <a:ext cx="3286029" cy="1072989"/>
          </a:xfrm>
          <a:prstGeom prst="rect">
            <a:avLst/>
          </a:prstGeom>
        </p:spPr>
      </p:pic>
    </p:spTree>
    <p:extLst>
      <p:ext uri="{BB962C8B-B14F-4D97-AF65-F5344CB8AC3E}">
        <p14:creationId xmlns:p14="http://schemas.microsoft.com/office/powerpoint/2010/main" val="330871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478623" y="2047512"/>
            <a:ext cx="3301191" cy="2462213"/>
          </a:xfrm>
          <a:prstGeom prst="rect">
            <a:avLst/>
          </a:prstGeom>
          <a:noFill/>
        </p:spPr>
        <p:txBody>
          <a:bodyPr wrap="square" rtlCol="0">
            <a:spAutoFit/>
          </a:bodyPr>
          <a:lstStyle/>
          <a:p>
            <a:r>
              <a:rPr lang="en-US" altLang="ko-KR" sz="1400" dirty="0">
                <a:solidFill>
                  <a:schemeClr val="bg1"/>
                </a:solidFill>
                <a:cs typeface="Arial" pitchFamily="34" charset="0"/>
              </a:rPr>
              <a:t>is an interpreted, high-level, general-purpose programming language. Created by Guido van Rossum and first released in 1991, Python's design philosophy emphasizes code readability with its notable use of significant whitespace. Its language constructs and object-oriented approach aim to help programmers write clear, logical code for small and large-scale projects</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78623" y="1300329"/>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141101" y="4509725"/>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l="1" t="-7980" r="-17029" b="-1"/>
          <a:stretch/>
        </p:blipFill>
        <p:spPr>
          <a:xfrm>
            <a:off x="0" y="1"/>
            <a:ext cx="7014258" cy="6858000"/>
          </a:xfrm>
        </p:spPr>
      </p:pic>
    </p:spTree>
    <p:extLst>
      <p:ext uri="{BB962C8B-B14F-4D97-AF65-F5344CB8AC3E}">
        <p14:creationId xmlns:p14="http://schemas.microsoft.com/office/powerpoint/2010/main" val="245854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367263" y="1906636"/>
            <a:ext cx="3301191" cy="2462213"/>
          </a:xfrm>
          <a:prstGeom prst="rect">
            <a:avLst/>
          </a:prstGeom>
          <a:noFill/>
        </p:spPr>
        <p:txBody>
          <a:bodyPr wrap="square" rtlCol="0">
            <a:spAutoFit/>
          </a:bodyPr>
          <a:lstStyle/>
          <a:p>
            <a:r>
              <a:rPr lang="en-US" altLang="ko-KR" sz="1400" dirty="0">
                <a:solidFill>
                  <a:schemeClr val="bg1"/>
                </a:solidFill>
                <a:cs typeface="Arial" pitchFamily="34" charset="0"/>
              </a:rPr>
              <a:t>OpenCV (Open Source Computer Vision Library) is an open source computer vision and machine learning software library. OpenCV was built to provide a common infrastructure for computer vision applications and to accelerate the use of machine perception in the commercial products. Being a BSD-licensed product, OpenCV makes it easy for businesses to utilize and modify the code.</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78623" y="1092159"/>
            <a:ext cx="558697"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055056" y="4592607"/>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l="-1567" t="-15363" r="-56299" b="-20620"/>
          <a:stretch/>
        </p:blipFill>
        <p:spPr>
          <a:xfrm>
            <a:off x="7214" y="-1"/>
            <a:ext cx="6769466" cy="6858001"/>
          </a:xfrm>
        </p:spPr>
      </p:pic>
    </p:spTree>
    <p:extLst>
      <p:ext uri="{BB962C8B-B14F-4D97-AF65-F5344CB8AC3E}">
        <p14:creationId xmlns:p14="http://schemas.microsoft.com/office/powerpoint/2010/main" val="3735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392578" y="2265393"/>
            <a:ext cx="3301191" cy="1815882"/>
          </a:xfrm>
          <a:prstGeom prst="rect">
            <a:avLst/>
          </a:prstGeom>
          <a:noFill/>
        </p:spPr>
        <p:txBody>
          <a:bodyPr wrap="square" rtlCol="0">
            <a:spAutoFit/>
          </a:bodyPr>
          <a:lstStyle/>
          <a:p>
            <a:r>
              <a:rPr lang="en-US" altLang="ko-KR" sz="1400" dirty="0">
                <a:solidFill>
                  <a:schemeClr val="bg1"/>
                </a:solidFill>
                <a:cs typeface="Arial" pitchFamily="34" charset="0"/>
              </a:rPr>
              <a:t>Anaconda is a free and open-source[5] distribution of the Python and R programming languages for scientific computing (data science, machine learning applications, large-scale data processing, predictive analytics, etc.), that aims to simplify package management and deployment. </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78623" y="873746"/>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055056" y="4592607"/>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t="-11910" r="-54569" b="-728"/>
          <a:stretch/>
        </p:blipFill>
        <p:spPr>
          <a:xfrm>
            <a:off x="7214" y="0"/>
            <a:ext cx="6820306" cy="6858000"/>
          </a:xfrm>
        </p:spPr>
      </p:pic>
    </p:spTree>
    <p:extLst>
      <p:ext uri="{BB962C8B-B14F-4D97-AF65-F5344CB8AC3E}">
        <p14:creationId xmlns:p14="http://schemas.microsoft.com/office/powerpoint/2010/main" val="427289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478623" y="2498925"/>
            <a:ext cx="3301191" cy="1815882"/>
          </a:xfrm>
          <a:prstGeom prst="rect">
            <a:avLst/>
          </a:prstGeom>
          <a:noFill/>
        </p:spPr>
        <p:txBody>
          <a:bodyPr wrap="square" rtlCol="0">
            <a:spAutoFit/>
          </a:bodyPr>
          <a:lstStyle/>
          <a:p>
            <a:r>
              <a:rPr lang="en-US" altLang="ko-KR" sz="1400" dirty="0">
                <a:solidFill>
                  <a:schemeClr val="bg1"/>
                </a:solidFill>
                <a:cs typeface="Arial" pitchFamily="34" charset="0"/>
              </a:rPr>
              <a:t>As a server-client application, the </a:t>
            </a:r>
            <a:r>
              <a:rPr lang="en-US" altLang="ko-KR" sz="1400" dirty="0" err="1">
                <a:solidFill>
                  <a:schemeClr val="bg1"/>
                </a:solidFill>
                <a:cs typeface="Arial" pitchFamily="34" charset="0"/>
              </a:rPr>
              <a:t>Jupyter</a:t>
            </a:r>
            <a:r>
              <a:rPr lang="en-US" altLang="ko-KR" sz="1400" dirty="0">
                <a:solidFill>
                  <a:schemeClr val="bg1"/>
                </a:solidFill>
                <a:cs typeface="Arial" pitchFamily="34" charset="0"/>
              </a:rPr>
              <a:t> Notebook App allows you to edit and run your notebooks via a web browser. The application can be executed on a PC without Internet access, or it can be installed on a remote server, where you can access it through the Internet.</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83122" y="1612846"/>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141101" y="4314807"/>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t="-20690" r="-37897" b="1"/>
          <a:stretch/>
        </p:blipFill>
        <p:spPr>
          <a:xfrm>
            <a:off x="7214" y="0"/>
            <a:ext cx="6820306" cy="6858000"/>
          </a:xfrm>
        </p:spPr>
      </p:pic>
    </p:spTree>
    <p:extLst>
      <p:ext uri="{BB962C8B-B14F-4D97-AF65-F5344CB8AC3E}">
        <p14:creationId xmlns:p14="http://schemas.microsoft.com/office/powerpoint/2010/main" val="2265885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478623" y="2498925"/>
            <a:ext cx="3301191" cy="1815882"/>
          </a:xfrm>
          <a:prstGeom prst="rect">
            <a:avLst/>
          </a:prstGeom>
          <a:noFill/>
        </p:spPr>
        <p:txBody>
          <a:bodyPr wrap="square" rtlCol="0">
            <a:spAutoFit/>
          </a:bodyPr>
          <a:lstStyle/>
          <a:p>
            <a:r>
              <a:rPr lang="en-US" altLang="ko-KR" sz="1400" dirty="0">
                <a:solidFill>
                  <a:schemeClr val="bg1"/>
                </a:solidFill>
                <a:cs typeface="Arial" pitchFamily="34" charset="0"/>
              </a:rPr>
              <a:t>CUDA® is a parallel computing platform and programming model developed by NVIDIA for general computing on graphical processing units (GPUs). With CUDA, developers are able to dramatically speed up computing applications by harnessing the power of GPUs.</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83122" y="1612846"/>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141101" y="4314807"/>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t="7494" r="-24208"/>
          <a:stretch/>
        </p:blipFill>
        <p:spPr>
          <a:xfrm>
            <a:off x="7213" y="0"/>
            <a:ext cx="7064147" cy="6858000"/>
          </a:xfrm>
        </p:spPr>
      </p:pic>
    </p:spTree>
    <p:extLst>
      <p:ext uri="{BB962C8B-B14F-4D97-AF65-F5344CB8AC3E}">
        <p14:creationId xmlns:p14="http://schemas.microsoft.com/office/powerpoint/2010/main" val="225931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63588BA-08A5-4368-9104-B39C06500E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30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3821C0FD-B5EF-4D94-BE2E-60F02BDA3D98}"/>
              </a:ext>
            </a:extLst>
          </p:cNvPr>
          <p:cNvSpPr txBox="1"/>
          <p:nvPr/>
        </p:nvSpPr>
        <p:spPr>
          <a:xfrm>
            <a:off x="8478623" y="1737146"/>
            <a:ext cx="3301191" cy="3108543"/>
          </a:xfrm>
          <a:prstGeom prst="rect">
            <a:avLst/>
          </a:prstGeom>
          <a:noFill/>
        </p:spPr>
        <p:txBody>
          <a:bodyPr wrap="square" rtlCol="0">
            <a:spAutoFit/>
          </a:bodyPr>
          <a:lstStyle/>
          <a:p>
            <a:r>
              <a:rPr lang="en-US" altLang="ko-KR" sz="1400" dirty="0">
                <a:solidFill>
                  <a:schemeClr val="bg1"/>
                </a:solidFill>
                <a:cs typeface="Arial" pitchFamily="34" charset="0"/>
              </a:rPr>
              <a:t>is a free and open-source 3D computer graphics software toolset used for creating animated films, visual effects, art, 3D printed models, motion graphics, interactive 3D applications, virtual reality and computer games. Blender's features include 3D modeling, UV unwrapping, texturing, raster graphics editing, rigging and skinning, fluid and smoke simulation, particle simulation, soft body simulation, sculpting, animating, match moving, rendering, motion graphics, video editing, and compositing.</a:t>
            </a:r>
          </a:p>
        </p:txBody>
      </p:sp>
      <p:sp>
        <p:nvSpPr>
          <p:cNvPr id="14" name="TextBox 13">
            <a:extLst>
              <a:ext uri="{FF2B5EF4-FFF2-40B4-BE49-F238E27FC236}">
                <a16:creationId xmlns="" xmlns:a16="http://schemas.microsoft.com/office/drawing/2014/main" id="{3A0F0CE4-1AA4-4781-A459-F01954AE5FAA}"/>
              </a:ext>
            </a:extLst>
          </p:cNvPr>
          <p:cNvSpPr txBox="1">
            <a:spLocks/>
          </p:cNvSpPr>
          <p:nvPr/>
        </p:nvSpPr>
        <p:spPr>
          <a:xfrm>
            <a:off x="8478623" y="1000287"/>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 xmlns:a16="http://schemas.microsoft.com/office/drawing/2014/main" id="{5936A26A-2E3A-47AE-954E-9DF5BBE68113}"/>
              </a:ext>
            </a:extLst>
          </p:cNvPr>
          <p:cNvSpPr txBox="1">
            <a:spLocks/>
          </p:cNvSpPr>
          <p:nvPr/>
        </p:nvSpPr>
        <p:spPr>
          <a:xfrm rot="10800000">
            <a:off x="11141101" y="4845690"/>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pic>
        <p:nvPicPr>
          <p:cNvPr id="10" name="Picture Placeholder 9">
            <a:extLst>
              <a:ext uri="{FF2B5EF4-FFF2-40B4-BE49-F238E27FC236}">
                <a16:creationId xmlns="" xmlns:a16="http://schemas.microsoft.com/office/drawing/2014/main" id="{2C669C3C-79E1-409E-B3A3-126C1BB7E5E1}"/>
              </a:ext>
            </a:extLst>
          </p:cNvPr>
          <p:cNvPicPr>
            <a:picLocks noGrp="1"/>
          </p:cNvPicPr>
          <p:nvPr>
            <p:ph type="pic" sz="quarter" idx="14"/>
          </p:nvPr>
        </p:nvPicPr>
        <p:blipFill rotWithShape="1">
          <a:blip r:embed="rId2">
            <a:extLst>
              <a:ext uri="{28A0092B-C50C-407E-A947-70E740481C1C}">
                <a14:useLocalDpi xmlns:a14="http://schemas.microsoft.com/office/drawing/2010/main" val="0"/>
              </a:ext>
            </a:extLst>
          </a:blip>
          <a:srcRect t="-9349" r="-65404"/>
          <a:stretch/>
        </p:blipFill>
        <p:spPr>
          <a:xfrm>
            <a:off x="0" y="-2"/>
            <a:ext cx="7306322" cy="6858001"/>
          </a:xfrm>
        </p:spPr>
      </p:pic>
    </p:spTree>
    <p:extLst>
      <p:ext uri="{BB962C8B-B14F-4D97-AF65-F5344CB8AC3E}">
        <p14:creationId xmlns:p14="http://schemas.microsoft.com/office/powerpoint/2010/main" val="410403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36B3248-B8E2-4F3A-B1CA-675965D1EC7D}"/>
              </a:ext>
            </a:extLst>
          </p:cNvPr>
          <p:cNvPicPr>
            <a:picLocks noChangeAspect="1"/>
          </p:cNvPicPr>
          <p:nvPr/>
        </p:nvPicPr>
        <p:blipFill>
          <a:blip r:embed="rId2"/>
          <a:stretch>
            <a:fillRect/>
          </a:stretch>
        </p:blipFill>
        <p:spPr>
          <a:xfrm>
            <a:off x="0" y="276225"/>
            <a:ext cx="12185938" cy="6305550"/>
          </a:xfrm>
          <a:prstGeom prst="rect">
            <a:avLst/>
          </a:prstGeom>
        </p:spPr>
      </p:pic>
    </p:spTree>
    <p:extLst>
      <p:ext uri="{BB962C8B-B14F-4D97-AF65-F5344CB8AC3E}">
        <p14:creationId xmlns:p14="http://schemas.microsoft.com/office/powerpoint/2010/main" val="420434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D7DFE8D0-ECF9-41FB-B7B9-FB5C1A7B7E6E}"/>
              </a:ext>
            </a:extLst>
          </p:cNvPr>
          <p:cNvSpPr/>
          <p:nvPr/>
        </p:nvSpPr>
        <p:spPr>
          <a:xfrm>
            <a:off x="257175" y="245269"/>
            <a:ext cx="11677650" cy="6367462"/>
          </a:xfrm>
          <a:prstGeom prst="roundRect">
            <a:avLst>
              <a:gd name="adj" fmla="val 1203"/>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0">
            <a:extLst>
              <a:ext uri="{FF2B5EF4-FFF2-40B4-BE49-F238E27FC236}">
                <a16:creationId xmlns="" xmlns:a16="http://schemas.microsoft.com/office/drawing/2014/main" id="{CCFF808D-EDF7-432E-A2FB-2D2699968C69}"/>
              </a:ext>
            </a:extLst>
          </p:cNvPr>
          <p:cNvSpPr txBox="1">
            <a:spLocks/>
          </p:cNvSpPr>
          <p:nvPr/>
        </p:nvSpPr>
        <p:spPr>
          <a:xfrm>
            <a:off x="607077" y="2527300"/>
            <a:ext cx="4256426" cy="293533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b="1" dirty="0" smtClean="0">
              <a:solidFill>
                <a:schemeClr val="bg1"/>
              </a:solidFill>
              <a:cs typeface="Arial" pitchFamily="34" charset="0"/>
            </a:endParaRPr>
          </a:p>
          <a:p>
            <a:pPr marL="0" indent="0">
              <a:lnSpc>
                <a:spcPct val="110000"/>
              </a:lnSpc>
              <a:buNone/>
            </a:pPr>
            <a:r>
              <a:rPr lang="en-US" altLang="ko-KR" b="1" dirty="0">
                <a:solidFill>
                  <a:schemeClr val="bg1"/>
                </a:solidFill>
                <a:cs typeface="Arial" pitchFamily="34" charset="0"/>
              </a:rPr>
              <a:t>Algorithm</a:t>
            </a:r>
          </a:p>
          <a:p>
            <a:pPr marL="0" indent="0">
              <a:lnSpc>
                <a:spcPct val="110000"/>
              </a:lnSpc>
              <a:buNone/>
            </a:pPr>
            <a:endParaRPr lang="en-US" altLang="ko-KR" b="1" dirty="0" smtClean="0">
              <a:solidFill>
                <a:schemeClr val="bg1"/>
              </a:solidFill>
              <a:cs typeface="Arial" pitchFamily="34" charset="0"/>
            </a:endParaRPr>
          </a:p>
          <a:p>
            <a:pPr marL="0" indent="0">
              <a:lnSpc>
                <a:spcPct val="110000"/>
              </a:lnSpc>
              <a:buNone/>
            </a:pPr>
            <a:r>
              <a:rPr lang="en-US" altLang="ko-KR" b="1" dirty="0" smtClean="0">
                <a:solidFill>
                  <a:schemeClr val="bg1"/>
                </a:solidFill>
                <a:cs typeface="Arial" pitchFamily="34" charset="0"/>
              </a:rPr>
              <a:t>In </a:t>
            </a:r>
            <a:r>
              <a:rPr lang="en-US" altLang="ko-KR" b="1" dirty="0">
                <a:solidFill>
                  <a:schemeClr val="bg1"/>
                </a:solidFill>
                <a:cs typeface="Arial" pitchFamily="34" charset="0"/>
              </a:rPr>
              <a:t>our Case We prefer to use MTCNN instead of </a:t>
            </a:r>
            <a:r>
              <a:rPr lang="en-US" altLang="ko-KR" b="1" dirty="0" err="1">
                <a:solidFill>
                  <a:schemeClr val="bg1"/>
                </a:solidFill>
                <a:cs typeface="Arial" pitchFamily="34" charset="0"/>
              </a:rPr>
              <a:t>Haarcascade</a:t>
            </a:r>
            <a:r>
              <a:rPr lang="en-US" altLang="ko-KR" b="1" dirty="0">
                <a:solidFill>
                  <a:schemeClr val="bg1"/>
                </a:solidFill>
                <a:cs typeface="Arial" pitchFamily="34" charset="0"/>
              </a:rPr>
              <a:t> ….. Why?</a:t>
            </a:r>
          </a:p>
        </p:txBody>
      </p:sp>
      <p:grpSp>
        <p:nvGrpSpPr>
          <p:cNvPr id="4" name="그룹 3">
            <a:extLst>
              <a:ext uri="{FF2B5EF4-FFF2-40B4-BE49-F238E27FC236}">
                <a16:creationId xmlns="" xmlns:a16="http://schemas.microsoft.com/office/drawing/2014/main" id="{D29042A5-44CA-4E0F-A565-87BE5ED12FA0}"/>
              </a:ext>
            </a:extLst>
          </p:cNvPr>
          <p:cNvGrpSpPr/>
          <p:nvPr/>
        </p:nvGrpSpPr>
        <p:grpSpPr>
          <a:xfrm>
            <a:off x="8050247" y="1003995"/>
            <a:ext cx="3186744" cy="5365479"/>
            <a:chOff x="4871865" y="1777141"/>
            <a:chExt cx="3630109" cy="1911149"/>
          </a:xfrm>
        </p:grpSpPr>
        <p:sp>
          <p:nvSpPr>
            <p:cNvPr id="5" name="TextBox 4">
              <a:extLst>
                <a:ext uri="{FF2B5EF4-FFF2-40B4-BE49-F238E27FC236}">
                  <a16:creationId xmlns="" xmlns:a16="http://schemas.microsoft.com/office/drawing/2014/main" id="{D00F49B6-A618-4950-BC45-2C8D61F16939}"/>
                </a:ext>
              </a:extLst>
            </p:cNvPr>
            <p:cNvSpPr txBox="1"/>
            <p:nvPr/>
          </p:nvSpPr>
          <p:spPr>
            <a:xfrm>
              <a:off x="4871866" y="2118630"/>
              <a:ext cx="3630108" cy="1569660"/>
            </a:xfrm>
            <a:prstGeom prst="rect">
              <a:avLst/>
            </a:prstGeom>
            <a:noFill/>
          </p:spPr>
          <p:txBody>
            <a:bodyPr wrap="square" rtlCol="0">
              <a:spAutoFit/>
            </a:bodyPr>
            <a:lstStyle/>
            <a:p>
              <a:r>
                <a:rPr lang="en-US" altLang="ko-KR" sz="1200" dirty="0">
                  <a:solidFill>
                    <a:schemeClr val="bg1"/>
                  </a:solidFill>
                  <a:cs typeface="Arial" pitchFamily="34" charset="0"/>
                </a:rPr>
                <a:t>Number of images in UTK Face: 24,111</a:t>
              </a:r>
            </a:p>
            <a:p>
              <a:r>
                <a:rPr lang="en-US" altLang="ko-KR" sz="1200" dirty="0">
                  <a:solidFill>
                    <a:schemeClr val="bg1"/>
                  </a:solidFill>
                  <a:cs typeface="Arial" pitchFamily="34" charset="0"/>
                </a:rPr>
                <a:t>Number of cropped faces using </a:t>
              </a:r>
              <a:r>
                <a:rPr lang="en-US" altLang="ko-KR" sz="1200" dirty="0" err="1">
                  <a:solidFill>
                    <a:schemeClr val="bg1"/>
                  </a:solidFill>
                  <a:cs typeface="Arial" pitchFamily="34" charset="0"/>
                </a:rPr>
                <a:t>haarcascade</a:t>
              </a:r>
              <a:r>
                <a:rPr lang="en-US" altLang="ko-KR" sz="1200" dirty="0">
                  <a:solidFill>
                    <a:schemeClr val="bg1"/>
                  </a:solidFill>
                  <a:cs typeface="Arial" pitchFamily="34" charset="0"/>
                </a:rPr>
                <a:t>: 19,915</a:t>
              </a:r>
            </a:p>
            <a:p>
              <a:r>
                <a:rPr lang="en-US" altLang="ko-KR" sz="1200" dirty="0">
                  <a:solidFill>
                    <a:schemeClr val="bg1"/>
                  </a:solidFill>
                  <a:cs typeface="Arial" pitchFamily="34" charset="0"/>
                </a:rPr>
                <a:t>Total number of extra faces from a single image: 947</a:t>
              </a:r>
            </a:p>
            <a:p>
              <a:r>
                <a:rPr lang="en-US" altLang="ko-KR" sz="1200" dirty="0">
                  <a:solidFill>
                    <a:schemeClr val="bg1"/>
                  </a:solidFill>
                  <a:cs typeface="Arial" pitchFamily="34" charset="0"/>
                </a:rPr>
                <a:t>Recall = (19915 / 24111)100 = 82.60%</a:t>
              </a:r>
            </a:p>
            <a:p>
              <a:r>
                <a:rPr lang="en-US" altLang="ko-KR" sz="1200" dirty="0">
                  <a:solidFill>
                    <a:schemeClr val="bg1"/>
                  </a:solidFill>
                  <a:cs typeface="Arial" pitchFamily="34" charset="0"/>
                </a:rPr>
                <a:t>Precision = (18968 / 19915)100 = 95.24%</a:t>
              </a:r>
            </a:p>
            <a:p>
              <a:endParaRPr lang="en-US" altLang="ko-KR" sz="1200" dirty="0">
                <a:solidFill>
                  <a:schemeClr val="bg1"/>
                </a:solidFill>
                <a:cs typeface="Arial" pitchFamily="34" charset="0"/>
              </a:endParaRPr>
            </a:p>
          </p:txBody>
        </p:sp>
        <p:sp>
          <p:nvSpPr>
            <p:cNvPr id="6" name="TextBox 5">
              <a:extLst>
                <a:ext uri="{FF2B5EF4-FFF2-40B4-BE49-F238E27FC236}">
                  <a16:creationId xmlns="" xmlns:a16="http://schemas.microsoft.com/office/drawing/2014/main" id="{71ABBC49-FBAD-40C0-ACD6-59EEAE1E9428}"/>
                </a:ext>
              </a:extLst>
            </p:cNvPr>
            <p:cNvSpPr txBox="1"/>
            <p:nvPr/>
          </p:nvSpPr>
          <p:spPr>
            <a:xfrm>
              <a:off x="4871865" y="1777141"/>
              <a:ext cx="3630108" cy="307777"/>
            </a:xfrm>
            <a:prstGeom prst="rect">
              <a:avLst/>
            </a:prstGeom>
            <a:noFill/>
          </p:spPr>
          <p:txBody>
            <a:bodyPr wrap="square" rtlCol="0">
              <a:spAutoFit/>
            </a:bodyPr>
            <a:lstStyle/>
            <a:p>
              <a:r>
                <a:rPr lang="en-US" altLang="ko-KR" sz="1400" b="1" dirty="0" err="1">
                  <a:solidFill>
                    <a:schemeClr val="bg1"/>
                  </a:solidFill>
                  <a:cs typeface="Arial" pitchFamily="34" charset="0"/>
                </a:rPr>
                <a:t>Haarcascade</a:t>
              </a:r>
              <a:r>
                <a:rPr lang="en-US" altLang="ko-KR" sz="1400" b="1" dirty="0">
                  <a:solidFill>
                    <a:schemeClr val="bg1"/>
                  </a:solidFill>
                  <a:cs typeface="Arial" pitchFamily="34" charset="0"/>
                </a:rPr>
                <a:t> </a:t>
              </a:r>
              <a:endParaRPr lang="ko-KR" altLang="en-US" sz="1400" b="1" dirty="0">
                <a:solidFill>
                  <a:schemeClr val="bg1"/>
                </a:solidFill>
                <a:cs typeface="Arial" pitchFamily="34" charset="0"/>
              </a:endParaRPr>
            </a:p>
          </p:txBody>
        </p:sp>
      </p:grpSp>
      <p:grpSp>
        <p:nvGrpSpPr>
          <p:cNvPr id="7" name="그룹 2">
            <a:extLst>
              <a:ext uri="{FF2B5EF4-FFF2-40B4-BE49-F238E27FC236}">
                <a16:creationId xmlns="" xmlns:a16="http://schemas.microsoft.com/office/drawing/2014/main" id="{CE348A2F-9403-45B5-98CA-A7C6059D3F6E}"/>
              </a:ext>
            </a:extLst>
          </p:cNvPr>
          <p:cNvGrpSpPr/>
          <p:nvPr/>
        </p:nvGrpSpPr>
        <p:grpSpPr>
          <a:xfrm>
            <a:off x="4863504" y="1003995"/>
            <a:ext cx="3186743" cy="5360341"/>
            <a:chOff x="822207" y="1777142"/>
            <a:chExt cx="3630108" cy="1906011"/>
          </a:xfrm>
        </p:grpSpPr>
        <p:sp>
          <p:nvSpPr>
            <p:cNvPr id="8" name="TextBox 7">
              <a:extLst>
                <a:ext uri="{FF2B5EF4-FFF2-40B4-BE49-F238E27FC236}">
                  <a16:creationId xmlns="" xmlns:a16="http://schemas.microsoft.com/office/drawing/2014/main" id="{CD02CCD4-2B53-4F0A-B994-02ACD5F0E09D}"/>
                </a:ext>
              </a:extLst>
            </p:cNvPr>
            <p:cNvSpPr txBox="1"/>
            <p:nvPr/>
          </p:nvSpPr>
          <p:spPr>
            <a:xfrm>
              <a:off x="822207" y="1777142"/>
              <a:ext cx="3630108" cy="307777"/>
            </a:xfrm>
            <a:prstGeom prst="rect">
              <a:avLst/>
            </a:prstGeom>
            <a:noFill/>
          </p:spPr>
          <p:txBody>
            <a:bodyPr wrap="square" rtlCol="0">
              <a:spAutoFit/>
            </a:bodyPr>
            <a:lstStyle/>
            <a:p>
              <a:r>
                <a:rPr lang="en-US" altLang="ko-KR" sz="1400" b="1" dirty="0">
                  <a:solidFill>
                    <a:schemeClr val="bg1"/>
                  </a:solidFill>
                  <a:cs typeface="Arial" pitchFamily="34" charset="0"/>
                </a:rPr>
                <a:t>MTCNN</a:t>
              </a:r>
              <a:endParaRPr lang="ko-KR" altLang="en-US" sz="1400" b="1" dirty="0">
                <a:solidFill>
                  <a:schemeClr val="bg1"/>
                </a:solidFill>
                <a:cs typeface="Arial" pitchFamily="34" charset="0"/>
              </a:endParaRPr>
            </a:p>
          </p:txBody>
        </p:sp>
        <p:sp>
          <p:nvSpPr>
            <p:cNvPr id="9" name="TextBox 8">
              <a:extLst>
                <a:ext uri="{FF2B5EF4-FFF2-40B4-BE49-F238E27FC236}">
                  <a16:creationId xmlns="" xmlns:a16="http://schemas.microsoft.com/office/drawing/2014/main" id="{B2E1D5D6-081E-48CF-BB80-678EB89F248F}"/>
                </a:ext>
              </a:extLst>
            </p:cNvPr>
            <p:cNvSpPr txBox="1"/>
            <p:nvPr/>
          </p:nvSpPr>
          <p:spPr>
            <a:xfrm>
              <a:off x="822207" y="2113493"/>
              <a:ext cx="3630108" cy="1569660"/>
            </a:xfrm>
            <a:prstGeom prst="rect">
              <a:avLst/>
            </a:prstGeom>
            <a:noFill/>
          </p:spPr>
          <p:txBody>
            <a:bodyPr wrap="square" rtlCol="0">
              <a:spAutoFit/>
            </a:bodyPr>
            <a:lstStyle/>
            <a:p>
              <a:r>
                <a:rPr lang="en-US" altLang="ko-KR" sz="1200" dirty="0">
                  <a:solidFill>
                    <a:schemeClr val="bg1"/>
                  </a:solidFill>
                  <a:cs typeface="Arial" pitchFamily="34" charset="0"/>
                </a:rPr>
                <a:t>Number of images in UTK Face: 24,111</a:t>
              </a:r>
            </a:p>
            <a:p>
              <a:r>
                <a:rPr lang="en-US" altLang="ko-KR" sz="1200" dirty="0">
                  <a:solidFill>
                    <a:schemeClr val="bg1"/>
                  </a:solidFill>
                  <a:cs typeface="Arial" pitchFamily="34" charset="0"/>
                </a:rPr>
                <a:t>Number of cropped faces using MTCNN: 21,666</a:t>
              </a:r>
            </a:p>
            <a:p>
              <a:r>
                <a:rPr lang="en-US" altLang="ko-KR" sz="1200" dirty="0">
                  <a:solidFill>
                    <a:schemeClr val="bg1"/>
                  </a:solidFill>
                  <a:cs typeface="Arial" pitchFamily="34" charset="0"/>
                </a:rPr>
                <a:t>Total number of extra faces from a single image: 428</a:t>
              </a:r>
            </a:p>
            <a:p>
              <a:r>
                <a:rPr lang="en-US" altLang="ko-KR" sz="1200" dirty="0">
                  <a:solidFill>
                    <a:schemeClr val="bg1"/>
                  </a:solidFill>
                  <a:cs typeface="Arial" pitchFamily="34" charset="0"/>
                </a:rPr>
                <a:t>Recall = (21666 / 24111)100 = 89.85%</a:t>
              </a:r>
            </a:p>
            <a:p>
              <a:r>
                <a:rPr lang="en-US" altLang="ko-KR" sz="1200" dirty="0">
                  <a:solidFill>
                    <a:schemeClr val="bg1"/>
                  </a:solidFill>
                  <a:cs typeface="Arial" pitchFamily="34" charset="0"/>
                </a:rPr>
                <a:t>Precision = (21238/21666)100 = 98.02%</a:t>
              </a:r>
            </a:p>
            <a:p>
              <a:endParaRPr lang="en-US" altLang="ko-KR" sz="1200" dirty="0">
                <a:solidFill>
                  <a:schemeClr val="bg1"/>
                </a:solidFill>
                <a:cs typeface="Arial" pitchFamily="34" charset="0"/>
              </a:endParaRPr>
            </a:p>
          </p:txBody>
        </p:sp>
      </p:grpSp>
    </p:spTree>
    <p:extLst>
      <p:ext uri="{BB962C8B-B14F-4D97-AF65-F5344CB8AC3E}">
        <p14:creationId xmlns:p14="http://schemas.microsoft.com/office/powerpoint/2010/main" val="72244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EB2AAA4-7AD3-48D9-97CE-E6132546E71F}"/>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 xmlns:a16="http://schemas.microsoft.com/office/drawing/2014/main" id="{25A574AC-3332-4A46-BA61-0F6FAB1C7237}"/>
              </a:ext>
            </a:extLst>
          </p:cNvPr>
          <p:cNvSpPr txBox="1"/>
          <p:nvPr/>
        </p:nvSpPr>
        <p:spPr>
          <a:xfrm>
            <a:off x="2621280" y="248183"/>
            <a:ext cx="7365473" cy="769441"/>
          </a:xfrm>
          <a:prstGeom prst="rect">
            <a:avLst/>
          </a:prstGeom>
          <a:noFill/>
        </p:spPr>
        <p:txBody>
          <a:bodyPr wrap="square" rtlCol="0" anchor="ctr">
            <a:spAutoFit/>
          </a:bodyPr>
          <a:lstStyle/>
          <a:p>
            <a:pPr algn="dist"/>
            <a:r>
              <a:rPr lang="en-US" altLang="ko-KR" sz="4400" b="1" dirty="0" err="1">
                <a:solidFill>
                  <a:schemeClr val="bg1"/>
                </a:solidFill>
                <a:latin typeface="+mj-lt"/>
                <a:cs typeface="Arial" pitchFamily="34" charset="0"/>
              </a:rPr>
              <a:t>Implmentation</a:t>
            </a:r>
            <a:r>
              <a:rPr lang="en-US" altLang="ko-KR" sz="4400" b="1" dirty="0">
                <a:solidFill>
                  <a:schemeClr val="bg1"/>
                </a:solidFill>
                <a:latin typeface="+mj-lt"/>
                <a:cs typeface="Arial" pitchFamily="34" charset="0"/>
              </a:rPr>
              <a:t>  &amp; Results</a:t>
            </a:r>
          </a:p>
        </p:txBody>
      </p:sp>
    </p:spTree>
    <p:extLst>
      <p:ext uri="{BB962C8B-B14F-4D97-AF65-F5344CB8AC3E}">
        <p14:creationId xmlns:p14="http://schemas.microsoft.com/office/powerpoint/2010/main" val="3181443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Steps For Recognize faces</a:t>
            </a:r>
          </a:p>
        </p:txBody>
      </p:sp>
      <p:sp>
        <p:nvSpPr>
          <p:cNvPr id="3" name="Rectangle 2">
            <a:extLst>
              <a:ext uri="{FF2B5EF4-FFF2-40B4-BE49-F238E27FC236}">
                <a16:creationId xmlns="" xmlns:a16="http://schemas.microsoft.com/office/drawing/2014/main" id="{08461215-73BE-40FB-A801-36EFFD46890B}"/>
              </a:ext>
            </a:extLst>
          </p:cNvPr>
          <p:cNvSpPr/>
          <p:nvPr/>
        </p:nvSpPr>
        <p:spPr>
          <a:xfrm>
            <a:off x="7979375" y="2834376"/>
            <a:ext cx="2105076" cy="326352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Chevron 3">
            <a:extLst>
              <a:ext uri="{FF2B5EF4-FFF2-40B4-BE49-F238E27FC236}">
                <a16:creationId xmlns="" xmlns:a16="http://schemas.microsoft.com/office/drawing/2014/main" id="{0D271BF9-713B-41D0-90E0-5CC8311DE6E4}"/>
              </a:ext>
            </a:extLst>
          </p:cNvPr>
          <p:cNvSpPr/>
          <p:nvPr/>
        </p:nvSpPr>
        <p:spPr>
          <a:xfrm>
            <a:off x="9563161" y="1862856"/>
            <a:ext cx="2042102" cy="893484"/>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4">
            <a:extLst>
              <a:ext uri="{FF2B5EF4-FFF2-40B4-BE49-F238E27FC236}">
                <a16:creationId xmlns="" xmlns:a16="http://schemas.microsoft.com/office/drawing/2014/main" id="{01E0273A-B459-4CD0-8435-5CF254BFE226}"/>
              </a:ext>
            </a:extLst>
          </p:cNvPr>
          <p:cNvSpPr/>
          <p:nvPr/>
        </p:nvSpPr>
        <p:spPr>
          <a:xfrm>
            <a:off x="1799164" y="3145202"/>
            <a:ext cx="2042102" cy="89348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5">
            <a:extLst>
              <a:ext uri="{FF2B5EF4-FFF2-40B4-BE49-F238E27FC236}">
                <a16:creationId xmlns="" xmlns:a16="http://schemas.microsoft.com/office/drawing/2014/main" id="{53E938E4-B903-4E78-890B-D2C0B4A4A281}"/>
              </a:ext>
            </a:extLst>
          </p:cNvPr>
          <p:cNvSpPr/>
          <p:nvPr/>
        </p:nvSpPr>
        <p:spPr>
          <a:xfrm>
            <a:off x="3868218" y="2717754"/>
            <a:ext cx="2042102" cy="8934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Chevron 6">
            <a:extLst>
              <a:ext uri="{FF2B5EF4-FFF2-40B4-BE49-F238E27FC236}">
                <a16:creationId xmlns="" xmlns:a16="http://schemas.microsoft.com/office/drawing/2014/main" id="{B4CBDB40-14D8-445F-AAA2-A37966BF7CB8}"/>
              </a:ext>
            </a:extLst>
          </p:cNvPr>
          <p:cNvSpPr/>
          <p:nvPr/>
        </p:nvSpPr>
        <p:spPr>
          <a:xfrm>
            <a:off x="5937272" y="2290305"/>
            <a:ext cx="2042102" cy="89348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Chevron 7">
            <a:extLst>
              <a:ext uri="{FF2B5EF4-FFF2-40B4-BE49-F238E27FC236}">
                <a16:creationId xmlns="" xmlns:a16="http://schemas.microsoft.com/office/drawing/2014/main" id="{29863FB2-BB9F-4CEE-A775-3AF41CCCB421}"/>
              </a:ext>
            </a:extLst>
          </p:cNvPr>
          <p:cNvSpPr/>
          <p:nvPr/>
        </p:nvSpPr>
        <p:spPr>
          <a:xfrm>
            <a:off x="8006328" y="1862856"/>
            <a:ext cx="2042102" cy="89348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Rectangle 8">
            <a:extLst>
              <a:ext uri="{FF2B5EF4-FFF2-40B4-BE49-F238E27FC236}">
                <a16:creationId xmlns="" xmlns:a16="http://schemas.microsoft.com/office/drawing/2014/main" id="{243275C8-BCE5-4258-AD9C-4BE1B63BF8B8}"/>
              </a:ext>
            </a:extLst>
          </p:cNvPr>
          <p:cNvSpPr/>
          <p:nvPr/>
        </p:nvSpPr>
        <p:spPr>
          <a:xfrm>
            <a:off x="5910321" y="3277120"/>
            <a:ext cx="2069053" cy="2820777"/>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 xmlns:a16="http://schemas.microsoft.com/office/drawing/2014/main" id="{9455025A-0387-4B0E-A1A6-AC0967700908}"/>
              </a:ext>
            </a:extLst>
          </p:cNvPr>
          <p:cNvSpPr/>
          <p:nvPr/>
        </p:nvSpPr>
        <p:spPr>
          <a:xfrm>
            <a:off x="3841268" y="3719084"/>
            <a:ext cx="2069054" cy="237881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 xmlns:a16="http://schemas.microsoft.com/office/drawing/2014/main" id="{979DF2F2-2AAF-423B-9C1A-E3CA37AC6BBB}"/>
              </a:ext>
            </a:extLst>
          </p:cNvPr>
          <p:cNvSpPr/>
          <p:nvPr/>
        </p:nvSpPr>
        <p:spPr>
          <a:xfrm>
            <a:off x="1799164" y="4115043"/>
            <a:ext cx="2042102" cy="198285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TextBox 13">
            <a:extLst>
              <a:ext uri="{FF2B5EF4-FFF2-40B4-BE49-F238E27FC236}">
                <a16:creationId xmlns="" xmlns:a16="http://schemas.microsoft.com/office/drawing/2014/main" id="{A01A7B38-9CD0-43B0-BBE2-116116D27F63}"/>
              </a:ext>
            </a:extLst>
          </p:cNvPr>
          <p:cNvSpPr txBox="1"/>
          <p:nvPr/>
        </p:nvSpPr>
        <p:spPr>
          <a:xfrm>
            <a:off x="2245304" y="3073396"/>
            <a:ext cx="1176774" cy="984885"/>
          </a:xfrm>
          <a:prstGeom prst="rect">
            <a:avLst/>
          </a:prstGeom>
          <a:noFill/>
        </p:spPr>
        <p:txBody>
          <a:bodyPr wrap="square" rtlCol="0">
            <a:spAutoFit/>
          </a:bodyPr>
          <a:lstStyle/>
          <a:p>
            <a:pPr algn="ctr"/>
            <a:r>
              <a:rPr lang="en-US" altLang="ko-KR" sz="1600" b="1" dirty="0">
                <a:solidFill>
                  <a:schemeClr val="bg1"/>
                </a:solidFill>
                <a:cs typeface="Arial" pitchFamily="34" charset="0"/>
              </a:rPr>
              <a:t> </a:t>
            </a:r>
            <a:r>
              <a:rPr lang="en-US" altLang="ko-KR" sz="1400" b="1" dirty="0">
                <a:solidFill>
                  <a:schemeClr val="bg1"/>
                </a:solidFill>
                <a:cs typeface="Arial" pitchFamily="34" charset="0"/>
              </a:rPr>
              <a:t>Face Detection </a:t>
            </a:r>
          </a:p>
          <a:p>
            <a:pPr algn="ctr"/>
            <a:r>
              <a:rPr lang="en-US" altLang="ko-KR" sz="1400" u="sng" dirty="0">
                <a:solidFill>
                  <a:schemeClr val="bg1"/>
                </a:solidFill>
                <a:cs typeface="Arial" pitchFamily="34" charset="0"/>
              </a:rPr>
              <a:t>OR</a:t>
            </a:r>
          </a:p>
          <a:p>
            <a:pPr algn="ctr"/>
            <a:r>
              <a:rPr lang="en-US" altLang="ko-KR" sz="1400" dirty="0" err="1">
                <a:solidFill>
                  <a:schemeClr val="bg1"/>
                </a:solidFill>
                <a:cs typeface="Arial" pitchFamily="34" charset="0"/>
              </a:rPr>
              <a:t>Traking</a:t>
            </a:r>
            <a:endParaRPr lang="en-US" altLang="ko-KR" sz="1400" dirty="0">
              <a:solidFill>
                <a:schemeClr val="bg1"/>
              </a:solidFill>
              <a:cs typeface="Arial" pitchFamily="34" charset="0"/>
            </a:endParaRPr>
          </a:p>
        </p:txBody>
      </p:sp>
      <p:sp>
        <p:nvSpPr>
          <p:cNvPr id="15" name="TextBox 14">
            <a:extLst>
              <a:ext uri="{FF2B5EF4-FFF2-40B4-BE49-F238E27FC236}">
                <a16:creationId xmlns="" xmlns:a16="http://schemas.microsoft.com/office/drawing/2014/main" id="{CF0B5A58-2E50-4E36-9C18-683C49ADB133}"/>
              </a:ext>
            </a:extLst>
          </p:cNvPr>
          <p:cNvSpPr txBox="1"/>
          <p:nvPr/>
        </p:nvSpPr>
        <p:spPr>
          <a:xfrm>
            <a:off x="4388027" y="2902887"/>
            <a:ext cx="1176775"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Face Alignment</a:t>
            </a:r>
            <a:endParaRPr lang="ko-KR" altLang="en-US" sz="1400" b="1" dirty="0">
              <a:solidFill>
                <a:schemeClr val="bg1"/>
              </a:solidFill>
              <a:cs typeface="Arial" pitchFamily="34" charset="0"/>
            </a:endParaRPr>
          </a:p>
        </p:txBody>
      </p:sp>
      <p:sp>
        <p:nvSpPr>
          <p:cNvPr id="16" name="TextBox 15">
            <a:extLst>
              <a:ext uri="{FF2B5EF4-FFF2-40B4-BE49-F238E27FC236}">
                <a16:creationId xmlns="" xmlns:a16="http://schemas.microsoft.com/office/drawing/2014/main" id="{92B1FE9C-E64F-4162-9D3C-92C1C5F8837A}"/>
              </a:ext>
            </a:extLst>
          </p:cNvPr>
          <p:cNvSpPr txBox="1"/>
          <p:nvPr/>
        </p:nvSpPr>
        <p:spPr>
          <a:xfrm>
            <a:off x="6457081" y="2475438"/>
            <a:ext cx="1176776"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Feature Extraction</a:t>
            </a:r>
            <a:endParaRPr lang="ko-KR" altLang="en-US" sz="1400" b="1" dirty="0">
              <a:solidFill>
                <a:schemeClr val="bg1"/>
              </a:solidFill>
              <a:cs typeface="Arial" pitchFamily="34" charset="0"/>
            </a:endParaRPr>
          </a:p>
        </p:txBody>
      </p:sp>
      <p:sp>
        <p:nvSpPr>
          <p:cNvPr id="17" name="TextBox 16">
            <a:extLst>
              <a:ext uri="{FF2B5EF4-FFF2-40B4-BE49-F238E27FC236}">
                <a16:creationId xmlns="" xmlns:a16="http://schemas.microsoft.com/office/drawing/2014/main" id="{1A8D21A9-00CE-4E72-9FA0-C8F67A52636E}"/>
              </a:ext>
            </a:extLst>
          </p:cNvPr>
          <p:cNvSpPr txBox="1"/>
          <p:nvPr/>
        </p:nvSpPr>
        <p:spPr>
          <a:xfrm>
            <a:off x="8526137" y="2047989"/>
            <a:ext cx="1002485"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Feature Matching</a:t>
            </a:r>
            <a:endParaRPr lang="ko-KR" altLang="en-US" sz="1400" b="1" dirty="0">
              <a:solidFill>
                <a:schemeClr val="bg1"/>
              </a:solidFill>
              <a:cs typeface="Arial" pitchFamily="34" charset="0"/>
            </a:endParaRPr>
          </a:p>
        </p:txBody>
      </p:sp>
      <p:sp>
        <p:nvSpPr>
          <p:cNvPr id="19" name="TextBox 18">
            <a:extLst>
              <a:ext uri="{FF2B5EF4-FFF2-40B4-BE49-F238E27FC236}">
                <a16:creationId xmlns="" xmlns:a16="http://schemas.microsoft.com/office/drawing/2014/main" id="{AE0F4336-1E53-4C94-B9F9-64022E9A4E9B}"/>
              </a:ext>
            </a:extLst>
          </p:cNvPr>
          <p:cNvSpPr txBox="1"/>
          <p:nvPr/>
        </p:nvSpPr>
        <p:spPr>
          <a:xfrm>
            <a:off x="1980574" y="4314813"/>
            <a:ext cx="1711933" cy="27699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Image / Video</a:t>
            </a:r>
          </a:p>
        </p:txBody>
      </p:sp>
      <p:sp>
        <p:nvSpPr>
          <p:cNvPr id="20" name="TextBox 19">
            <a:extLst>
              <a:ext uri="{FF2B5EF4-FFF2-40B4-BE49-F238E27FC236}">
                <a16:creationId xmlns="" xmlns:a16="http://schemas.microsoft.com/office/drawing/2014/main" id="{E7FBB3F7-71B3-4ED7-A2C7-0F40D26452D1}"/>
              </a:ext>
            </a:extLst>
          </p:cNvPr>
          <p:cNvSpPr txBox="1"/>
          <p:nvPr/>
        </p:nvSpPr>
        <p:spPr>
          <a:xfrm>
            <a:off x="4045699" y="3890748"/>
            <a:ext cx="1711933" cy="461665"/>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Face Location, Size &amp; Pose</a:t>
            </a:r>
          </a:p>
        </p:txBody>
      </p:sp>
      <p:sp>
        <p:nvSpPr>
          <p:cNvPr id="21" name="TextBox 20">
            <a:extLst>
              <a:ext uri="{FF2B5EF4-FFF2-40B4-BE49-F238E27FC236}">
                <a16:creationId xmlns="" xmlns:a16="http://schemas.microsoft.com/office/drawing/2014/main" id="{278DCFBA-B190-45F7-864C-F7236E8FB0CA}"/>
              </a:ext>
            </a:extLst>
          </p:cNvPr>
          <p:cNvSpPr txBox="1"/>
          <p:nvPr/>
        </p:nvSpPr>
        <p:spPr>
          <a:xfrm>
            <a:off x="6110824" y="3466683"/>
            <a:ext cx="1711933" cy="27699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Aligned Faces</a:t>
            </a:r>
          </a:p>
        </p:txBody>
      </p:sp>
      <p:sp>
        <p:nvSpPr>
          <p:cNvPr id="22" name="TextBox 21">
            <a:extLst>
              <a:ext uri="{FF2B5EF4-FFF2-40B4-BE49-F238E27FC236}">
                <a16:creationId xmlns="" xmlns:a16="http://schemas.microsoft.com/office/drawing/2014/main" id="{E4162DC6-D6E9-4575-BF0F-203D44212D11}"/>
              </a:ext>
            </a:extLst>
          </p:cNvPr>
          <p:cNvSpPr txBox="1"/>
          <p:nvPr/>
        </p:nvSpPr>
        <p:spPr>
          <a:xfrm>
            <a:off x="8162785" y="4949483"/>
            <a:ext cx="1711933" cy="461665"/>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Datasets of enrolled users</a:t>
            </a:r>
          </a:p>
        </p:txBody>
      </p:sp>
      <p:sp>
        <p:nvSpPr>
          <p:cNvPr id="23" name="Rectangle 5">
            <a:extLst>
              <a:ext uri="{FF2B5EF4-FFF2-40B4-BE49-F238E27FC236}">
                <a16:creationId xmlns="" xmlns:a16="http://schemas.microsoft.com/office/drawing/2014/main" id="{9C8782A6-734F-4E51-B4AC-17F9504BFA5B}"/>
              </a:ext>
            </a:extLst>
          </p:cNvPr>
          <p:cNvSpPr/>
          <p:nvPr/>
        </p:nvSpPr>
        <p:spPr>
          <a:xfrm rot="19334430">
            <a:off x="8259057" y="3099459"/>
            <a:ext cx="1350425" cy="1563199"/>
          </a:xfrm>
          <a:custGeom>
            <a:avLst/>
            <a:gdLst/>
            <a:ahLst/>
            <a:cxnLst/>
            <a:rect l="l" t="t" r="r" b="b"/>
            <a:pathLst>
              <a:path w="4039355" h="4675800">
                <a:moveTo>
                  <a:pt x="4034497" y="0"/>
                </a:moveTo>
                <a:lnTo>
                  <a:pt x="4039355" y="1157334"/>
                </a:lnTo>
                <a:lnTo>
                  <a:pt x="4036521" y="1158088"/>
                </a:lnTo>
                <a:lnTo>
                  <a:pt x="4036521" y="4184468"/>
                </a:lnTo>
                <a:lnTo>
                  <a:pt x="2880543" y="4184469"/>
                </a:lnTo>
                <a:lnTo>
                  <a:pt x="2880543" y="2372299"/>
                </a:lnTo>
                <a:lnTo>
                  <a:pt x="1096372" y="4675800"/>
                </a:lnTo>
                <a:lnTo>
                  <a:pt x="242442" y="4014390"/>
                </a:lnTo>
                <a:lnTo>
                  <a:pt x="2044770" y="1687448"/>
                </a:lnTo>
                <a:lnTo>
                  <a:pt x="296924" y="2151986"/>
                </a:lnTo>
                <a:lnTo>
                  <a:pt x="0" y="1034791"/>
                </a:lnTo>
                <a:lnTo>
                  <a:pt x="2097708" y="477269"/>
                </a:lnTo>
                <a:lnTo>
                  <a:pt x="2101111" y="490677"/>
                </a:ln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TextBox 23">
            <a:extLst>
              <a:ext uri="{FF2B5EF4-FFF2-40B4-BE49-F238E27FC236}">
                <a16:creationId xmlns="" xmlns:a16="http://schemas.microsoft.com/office/drawing/2014/main" id="{B1CB9A13-5CC6-4CEC-A666-B6845E27CD51}"/>
              </a:ext>
            </a:extLst>
          </p:cNvPr>
          <p:cNvSpPr txBox="1"/>
          <p:nvPr/>
        </p:nvSpPr>
        <p:spPr>
          <a:xfrm>
            <a:off x="10048430" y="2010528"/>
            <a:ext cx="11767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Face ID</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823802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0EDDF11-2AC4-4550-8212-6A0ED4383E2E}"/>
              </a:ext>
            </a:extLst>
          </p:cNvPr>
          <p:cNvSpPr txBox="1"/>
          <p:nvPr/>
        </p:nvSpPr>
        <p:spPr>
          <a:xfrm>
            <a:off x="426720" y="474539"/>
            <a:ext cx="2909867" cy="2062103"/>
          </a:xfrm>
          <a:prstGeom prst="rect">
            <a:avLst/>
          </a:prstGeom>
          <a:noFill/>
        </p:spPr>
        <p:txBody>
          <a:bodyPr wrap="square" rtlCol="0">
            <a:spAutoFit/>
          </a:bodyPr>
          <a:lstStyle/>
          <a:p>
            <a:r>
              <a:rPr lang="en-US" altLang="ko-KR" sz="3200" dirty="0">
                <a:solidFill>
                  <a:schemeClr val="bg1"/>
                </a:solidFill>
                <a:cs typeface="Arial" pitchFamily="34" charset="0"/>
              </a:rPr>
              <a:t>We make our datasets of ourselves &amp; our friends</a:t>
            </a:r>
          </a:p>
        </p:txBody>
      </p:sp>
      <p:sp>
        <p:nvSpPr>
          <p:cNvPr id="6" name="TextBox 5">
            <a:extLst>
              <a:ext uri="{FF2B5EF4-FFF2-40B4-BE49-F238E27FC236}">
                <a16:creationId xmlns="" xmlns:a16="http://schemas.microsoft.com/office/drawing/2014/main" id="{9A4C83DC-5E1A-4B77-8CD8-F6E3071655B4}"/>
              </a:ext>
            </a:extLst>
          </p:cNvPr>
          <p:cNvSpPr txBox="1"/>
          <p:nvPr/>
        </p:nvSpPr>
        <p:spPr>
          <a:xfrm>
            <a:off x="8337252" y="4518219"/>
            <a:ext cx="3626147" cy="1983107"/>
          </a:xfrm>
          <a:prstGeom prst="rect">
            <a:avLst/>
          </a:prstGeom>
          <a:noFill/>
        </p:spPr>
        <p:txBody>
          <a:bodyPr wrap="square" rtlCol="0">
            <a:spAutoFit/>
          </a:bodyPr>
          <a:lstStyle/>
          <a:p>
            <a:pPr marL="342900" lvl="0" indent="-342900" rtl="0">
              <a:lnSpc>
                <a:spcPct val="115000"/>
              </a:lnSpc>
              <a:spcAft>
                <a:spcPts val="0"/>
              </a:spcAft>
              <a:buFont typeface="Symbol" panose="05050102010706020507" pitchFamily="18" charset="2"/>
              <a:buChar char=""/>
              <a:tabLst>
                <a:tab pos="228600" algn="l"/>
              </a:tabLst>
            </a:pP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Mina Gerges</a:t>
            </a:r>
            <a:r>
              <a:rPr lang="en-US" sz="1800"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(6 images)</a:t>
            </a:r>
            <a:endParaRPr lang="aa-ET"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15000"/>
              </a:lnSpc>
              <a:spcAft>
                <a:spcPts val="0"/>
              </a:spcAft>
              <a:buFont typeface="Symbol" panose="05050102010706020507" pitchFamily="18" charset="2"/>
              <a:buChar char=""/>
              <a:tabLst>
                <a:tab pos="228600" algn="l"/>
              </a:tabLst>
            </a:pPr>
            <a:r>
              <a:rPr lang="en-US" sz="1800" u="sng" dirty="0" err="1">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Abanob</a:t>
            </a: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Ashraf </a:t>
            </a:r>
            <a:r>
              <a:rPr lang="en-US" sz="1800"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(9 images)</a:t>
            </a:r>
            <a:endParaRPr lang="aa-ET"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15000"/>
              </a:lnSpc>
              <a:spcAft>
                <a:spcPts val="0"/>
              </a:spcAft>
              <a:buFont typeface="Symbol" panose="05050102010706020507" pitchFamily="18" charset="2"/>
              <a:buChar char=""/>
              <a:tabLst>
                <a:tab pos="228600" algn="l"/>
              </a:tabLst>
            </a:pP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Bassem Mohamed</a:t>
            </a:r>
            <a:r>
              <a:rPr lang="en-US" sz="1800"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(7 images)</a:t>
            </a:r>
            <a:endParaRPr lang="aa-ET"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15000"/>
              </a:lnSpc>
              <a:spcAft>
                <a:spcPts val="0"/>
              </a:spcAft>
              <a:buFont typeface="Symbol" panose="05050102010706020507" pitchFamily="18" charset="2"/>
              <a:buChar char=""/>
              <a:tabLst>
                <a:tab pos="228600" algn="l"/>
              </a:tabLst>
            </a:pP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hlinkClick r:id="rId2">
                  <a:extLst>
                    <a:ext uri="{A12FA001-AC4F-418D-AE19-62706E023703}">
                      <ahyp:hlinkClr xmlns="" xmlns:ahyp="http://schemas.microsoft.com/office/drawing/2018/hyperlinkcolor" val="tx"/>
                    </a:ext>
                  </a:extLst>
                </a:hlinkClick>
              </a:rPr>
              <a:t>Ahmed</a:t>
            </a: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a:t>
            </a:r>
            <a:r>
              <a:rPr lang="en-US" sz="1800" u="sng" dirty="0" err="1">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Badry</a:t>
            </a:r>
            <a:r>
              <a:rPr lang="en-US" sz="1800"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(4 images)</a:t>
            </a:r>
            <a:endParaRPr lang="aa-ET"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15000"/>
              </a:lnSpc>
              <a:spcAft>
                <a:spcPts val="0"/>
              </a:spcAft>
              <a:buFont typeface="Symbol" panose="05050102010706020507" pitchFamily="18" charset="2"/>
              <a:buChar char=""/>
              <a:tabLst>
                <a:tab pos="228600" algn="l"/>
              </a:tabLst>
            </a:pPr>
            <a:r>
              <a:rPr lang="en-US" sz="1800" u="sng" dirty="0" err="1">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Alaa</a:t>
            </a: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Mamdouh</a:t>
            </a:r>
            <a:r>
              <a:rPr lang="en-US" sz="1800"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(4 images)</a:t>
            </a:r>
            <a:endParaRPr lang="aa-ET"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15000"/>
              </a:lnSpc>
              <a:spcAft>
                <a:spcPts val="1000"/>
              </a:spcAft>
              <a:buFont typeface="Symbol" panose="05050102010706020507" pitchFamily="18" charset="2"/>
              <a:buChar char=""/>
              <a:tabLst>
                <a:tab pos="228600" algn="l"/>
              </a:tabLst>
            </a:pP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Ahmed </a:t>
            </a:r>
            <a:r>
              <a:rPr lang="en-US" sz="1800" u="sng" dirty="0" err="1">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Wanas</a:t>
            </a:r>
            <a:r>
              <a:rPr lang="en-US" sz="1800" u="sng"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 </a:t>
            </a:r>
            <a:r>
              <a:rPr lang="en-US" sz="1800" dirty="0">
                <a:solidFill>
                  <a:schemeClr val="bg1"/>
                </a:solidFill>
                <a:effectLst/>
                <a:latin typeface="Helvetica" panose="020B0604020202020204" pitchFamily="34" charset="0"/>
                <a:ea typeface="Times New Roman" panose="02020603050405020304" pitchFamily="18" charset="0"/>
                <a:cs typeface="Arial" panose="020B0604020202020204" pitchFamily="34" charset="0"/>
              </a:rPr>
              <a:t>(7 images)</a:t>
            </a:r>
            <a:endParaRPr lang="aa-ET"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43644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F680607B-F20B-4EFF-A478-FA24CB2B9526}"/>
              </a:ext>
            </a:extLst>
          </p:cNvPr>
          <p:cNvSpPr txBox="1"/>
          <p:nvPr/>
        </p:nvSpPr>
        <p:spPr>
          <a:xfrm>
            <a:off x="0" y="1348518"/>
            <a:ext cx="12192000" cy="984885"/>
          </a:xfrm>
          <a:prstGeom prst="rect">
            <a:avLst/>
          </a:prstGeom>
          <a:solidFill>
            <a:schemeClr val="bg1">
              <a:alpha val="70000"/>
            </a:schemeClr>
          </a:solidFill>
        </p:spPr>
        <p:txBody>
          <a:bodyPr wrap="square" lIns="36000" tIns="0" rIns="36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6491"/>
                </a:solidFill>
                <a:effectLst/>
                <a:uLnTx/>
                <a:uFillTx/>
                <a:latin typeface="Arial"/>
                <a:ea typeface="Arial Unicode MS"/>
                <a:cs typeface="+mn-cs"/>
              </a:rPr>
              <a:t>After Encoding Faces of datasets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6491"/>
                </a:solidFill>
                <a:effectLst/>
                <a:uLnTx/>
                <a:uFillTx/>
                <a:latin typeface="Arial"/>
                <a:ea typeface="Arial Unicode MS"/>
                <a:cs typeface="+mn-cs"/>
              </a:rPr>
              <a:t>here’s a sample of encoding file </a:t>
            </a:r>
            <a:endParaRPr kumimoji="0" lang="ko-KR" altLang="en-US" sz="3200" b="0" i="0" u="none" strike="noStrike" kern="1200" cap="none" spc="0" normalizeH="0" baseline="0" noProof="0" dirty="0">
              <a:ln>
                <a:noFill/>
              </a:ln>
              <a:solidFill>
                <a:srgbClr val="196491"/>
              </a:solidFill>
              <a:effectLst/>
              <a:uLnTx/>
              <a:uFillTx/>
              <a:latin typeface="Arial"/>
              <a:ea typeface="Arial Unicode MS"/>
              <a:cs typeface="+mn-cs"/>
            </a:endParaRPr>
          </a:p>
        </p:txBody>
      </p:sp>
    </p:spTree>
    <p:extLst>
      <p:ext uri="{BB962C8B-B14F-4D97-AF65-F5344CB8AC3E}">
        <p14:creationId xmlns:p14="http://schemas.microsoft.com/office/powerpoint/2010/main" val="334837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DF5C284-483B-4D54-A4DB-1940BC8CA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8451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 xmlns:a16="http://schemas.microsoft.com/office/drawing/2014/main" id="{1E0E703B-2A8B-4141-8767-7E8FFA9ED239}"/>
              </a:ext>
            </a:extLst>
          </p:cNvPr>
          <p:cNvPicPr>
            <a:picLocks noGrp="1" noChangeAspect="1"/>
          </p:cNvPicPr>
          <p:nvPr>
            <p:ph type="pic" idx="11"/>
          </p:nvPr>
        </p:nvPicPr>
        <p:blipFill rotWithShape="1">
          <a:blip r:embed="rId2">
            <a:extLst>
              <a:ext uri="{28A0092B-C50C-407E-A947-70E740481C1C}">
                <a14:useLocalDpi xmlns:a14="http://schemas.microsoft.com/office/drawing/2010/main" val="0"/>
              </a:ext>
            </a:extLst>
          </a:blip>
          <a:srcRect l="-682" t="4539" r="682" b="-866"/>
          <a:stretch/>
        </p:blipFill>
        <p:spPr>
          <a:xfrm>
            <a:off x="0" y="1071562"/>
            <a:ext cx="12192000" cy="4714875"/>
          </a:xfrm>
        </p:spPr>
      </p:pic>
    </p:spTree>
    <p:extLst>
      <p:ext uri="{BB962C8B-B14F-4D97-AF65-F5344CB8AC3E}">
        <p14:creationId xmlns:p14="http://schemas.microsoft.com/office/powerpoint/2010/main" val="1085706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 xmlns:a16="http://schemas.microsoft.com/office/drawing/2014/main" id="{5168FC88-6BD0-4F20-8A0F-D671A12EDBEA}"/>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 xmlns:a16="http://schemas.microsoft.com/office/drawing/2014/main" id="{1AE2322A-3817-4F6E-8BF2-C67EB080F633}"/>
              </a:ext>
            </a:extLst>
          </p:cNvPr>
          <p:cNvGrpSpPr/>
          <p:nvPr/>
        </p:nvGrpSpPr>
        <p:grpSpPr>
          <a:xfrm>
            <a:off x="1595177" y="5552745"/>
            <a:ext cx="1652874" cy="1050504"/>
            <a:chOff x="2079596" y="4282215"/>
            <a:chExt cx="3303213" cy="1050504"/>
          </a:xfrm>
        </p:grpSpPr>
        <p:sp>
          <p:nvSpPr>
            <p:cNvPr id="28" name="TextBox 27">
              <a:extLst>
                <a:ext uri="{FF2B5EF4-FFF2-40B4-BE49-F238E27FC236}">
                  <a16:creationId xmlns="" xmlns:a16="http://schemas.microsoft.com/office/drawing/2014/main" id="{29C5DFD9-A5D5-4039-A9D1-4839CE9513A7}"/>
                </a:ext>
              </a:extLst>
            </p:cNvPr>
            <p:cNvSpPr txBox="1"/>
            <p:nvPr/>
          </p:nvSpPr>
          <p:spPr>
            <a:xfrm>
              <a:off x="2079596" y="4501722"/>
              <a:ext cx="3303211" cy="830997"/>
            </a:xfrm>
            <a:prstGeom prst="rect">
              <a:avLst/>
            </a:prstGeom>
            <a:noFill/>
          </p:spPr>
          <p:txBody>
            <a:bodyPr wrap="square" rtlCol="0">
              <a:spAutoFit/>
            </a:bodyPr>
            <a:lstStyle/>
            <a:p>
              <a:pPr algn="ctr"/>
              <a:r>
                <a:rPr lang="en-US" altLang="ko-KR" sz="1200" dirty="0">
                  <a:cs typeface="Arial" pitchFamily="34" charset="0"/>
                </a:rPr>
                <a:t>You can simply impress your audience and add a unique zing.</a:t>
              </a:r>
            </a:p>
          </p:txBody>
        </p:sp>
        <p:sp>
          <p:nvSpPr>
            <p:cNvPr id="29" name="TextBox 28">
              <a:extLst>
                <a:ext uri="{FF2B5EF4-FFF2-40B4-BE49-F238E27FC236}">
                  <a16:creationId xmlns="" xmlns:a16="http://schemas.microsoft.com/office/drawing/2014/main" id="{EC94187E-A350-4546-B142-9855C3CF9BFA}"/>
                </a:ext>
              </a:extLst>
            </p:cNvPr>
            <p:cNvSpPr txBox="1"/>
            <p:nvPr/>
          </p:nvSpPr>
          <p:spPr>
            <a:xfrm>
              <a:off x="2079598" y="4282215"/>
              <a:ext cx="3303211" cy="276999"/>
            </a:xfrm>
            <a:prstGeom prst="rect">
              <a:avLst/>
            </a:prstGeom>
            <a:noFill/>
          </p:spPr>
          <p:txBody>
            <a:bodyPr wrap="square" rtlCol="0">
              <a:spAutoFit/>
            </a:bodyPr>
            <a:lstStyle/>
            <a:p>
              <a:pPr algn="ctr"/>
              <a:r>
                <a:rPr lang="en-US" altLang="ko-KR" sz="1200" b="1" dirty="0">
                  <a:cs typeface="Arial" pitchFamily="34" charset="0"/>
                </a:rPr>
                <a:t>Content  Here</a:t>
              </a:r>
              <a:endParaRPr lang="ko-KR" altLang="en-US" sz="1200" b="1" dirty="0">
                <a:cs typeface="Arial" pitchFamily="34" charset="0"/>
              </a:endParaRPr>
            </a:p>
          </p:txBody>
        </p:sp>
      </p:grpSp>
      <p:sp>
        <p:nvSpPr>
          <p:cNvPr id="38" name="TextBox 37">
            <a:extLst>
              <a:ext uri="{FF2B5EF4-FFF2-40B4-BE49-F238E27FC236}">
                <a16:creationId xmlns="" xmlns:a16="http://schemas.microsoft.com/office/drawing/2014/main" id="{EBE6EA8E-8182-4397-B3A7-3970A1BDDB24}"/>
              </a:ext>
            </a:extLst>
          </p:cNvPr>
          <p:cNvSpPr txBox="1"/>
          <p:nvPr/>
        </p:nvSpPr>
        <p:spPr>
          <a:xfrm>
            <a:off x="3996787" y="339623"/>
            <a:ext cx="419842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Results</a:t>
            </a:r>
          </a:p>
        </p:txBody>
      </p:sp>
    </p:spTree>
    <p:extLst>
      <p:ext uri="{BB962C8B-B14F-4D97-AF65-F5344CB8AC3E}">
        <p14:creationId xmlns:p14="http://schemas.microsoft.com/office/powerpoint/2010/main" val="387188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22EACE2C-F0BB-4B26-BDA0-E1B66FC049A7}"/>
              </a:ext>
            </a:extLst>
          </p:cNvPr>
          <p:cNvSpPr txBox="1"/>
          <p:nvPr/>
        </p:nvSpPr>
        <p:spPr>
          <a:xfrm>
            <a:off x="7069623" y="2250453"/>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Abstract</a:t>
            </a:r>
            <a:endParaRPr lang="ko-KR" altLang="en-US" sz="4800" b="1" dirty="0">
              <a:solidFill>
                <a:schemeClr val="bg1"/>
              </a:solidFill>
              <a:latin typeface="+mj-lt"/>
              <a:cs typeface="Arial" pitchFamily="34" charset="0"/>
            </a:endParaRPr>
          </a:p>
        </p:txBody>
      </p:sp>
      <p:sp>
        <p:nvSpPr>
          <p:cNvPr id="11" name="TextBox 10">
            <a:extLst>
              <a:ext uri="{FF2B5EF4-FFF2-40B4-BE49-F238E27FC236}">
                <a16:creationId xmlns="" xmlns:a16="http://schemas.microsoft.com/office/drawing/2014/main" id="{DF7CD60F-31E5-47BD-825E-DF5FFB019C06}"/>
              </a:ext>
            </a:extLst>
          </p:cNvPr>
          <p:cNvSpPr txBox="1"/>
          <p:nvPr/>
        </p:nvSpPr>
        <p:spPr>
          <a:xfrm>
            <a:off x="7069623" y="3429000"/>
            <a:ext cx="4777096" cy="2678234"/>
          </a:xfrm>
          <a:prstGeom prst="rect">
            <a:avLst/>
          </a:prstGeom>
          <a:noFill/>
        </p:spPr>
        <p:txBody>
          <a:bodyPr wrap="square" rtlCol="0" anchor="ctr">
            <a:spAutoFit/>
          </a:bodyPr>
          <a:lstStyle/>
          <a:p>
            <a:r>
              <a:rPr lang="en-US" altLang="ko-KR" sz="1867" dirty="0">
                <a:solidFill>
                  <a:schemeClr val="bg1"/>
                </a:solidFill>
                <a:cs typeface="Arial" pitchFamily="34" charset="0"/>
              </a:rPr>
              <a:t>In this project, we purpose to develop a desktop application to save photos of people of whole country (National ID Photo) in some datasets which has the same information of the National ID Card then if this person done any criminal we can use our system to track this person via security cameras which placed in streets by government </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116302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533D857-E16F-4EEA-83D9-A00C26F72BD3}"/>
              </a:ext>
            </a:extLst>
          </p:cNvPr>
          <p:cNvPicPr>
            <a:picLocks noChangeAspect="1"/>
          </p:cNvPicPr>
          <p:nvPr/>
        </p:nvPicPr>
        <p:blipFill>
          <a:blip r:embed="rId2"/>
          <a:stretch>
            <a:fillRect/>
          </a:stretch>
        </p:blipFill>
        <p:spPr>
          <a:xfrm>
            <a:off x="3511199" y="-11508"/>
            <a:ext cx="5169602" cy="6881016"/>
          </a:xfrm>
          <a:prstGeom prst="rect">
            <a:avLst/>
          </a:prstGeom>
        </p:spPr>
      </p:pic>
    </p:spTree>
    <p:extLst>
      <p:ext uri="{BB962C8B-B14F-4D97-AF65-F5344CB8AC3E}">
        <p14:creationId xmlns:p14="http://schemas.microsoft.com/office/powerpoint/2010/main" val="3646926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409C311-DFBB-4CFA-B8F3-8BBF10AFA2CF}"/>
              </a:ext>
            </a:extLst>
          </p:cNvPr>
          <p:cNvPicPr>
            <a:picLocks noChangeAspect="1"/>
          </p:cNvPicPr>
          <p:nvPr/>
        </p:nvPicPr>
        <p:blipFill>
          <a:blip r:embed="rId2"/>
          <a:stretch>
            <a:fillRect/>
          </a:stretch>
        </p:blipFill>
        <p:spPr>
          <a:xfrm>
            <a:off x="1528446" y="0"/>
            <a:ext cx="9135108" cy="6851331"/>
          </a:xfrm>
          <a:prstGeom prst="rect">
            <a:avLst/>
          </a:prstGeom>
        </p:spPr>
      </p:pic>
    </p:spTree>
    <p:extLst>
      <p:ext uri="{BB962C8B-B14F-4D97-AF65-F5344CB8AC3E}">
        <p14:creationId xmlns:p14="http://schemas.microsoft.com/office/powerpoint/2010/main" val="3533770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02A2D2-101E-46D1-92FC-7613F7FB6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 y="1324992"/>
            <a:ext cx="12183088" cy="4208016"/>
          </a:xfrm>
          <a:prstGeom prst="rect">
            <a:avLst/>
          </a:prstGeom>
        </p:spPr>
      </p:pic>
    </p:spTree>
    <p:extLst>
      <p:ext uri="{BB962C8B-B14F-4D97-AF65-F5344CB8AC3E}">
        <p14:creationId xmlns:p14="http://schemas.microsoft.com/office/powerpoint/2010/main" val="1016935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395" r="11297"/>
          <a:stretch/>
        </p:blipFill>
        <p:spPr>
          <a:xfrm>
            <a:off x="2298700" y="0"/>
            <a:ext cx="7747000" cy="6858000"/>
          </a:xfrm>
          <a:prstGeom prst="rect">
            <a:avLst/>
          </a:prstGeom>
        </p:spPr>
      </p:pic>
    </p:spTree>
    <p:extLst>
      <p:ext uri="{BB962C8B-B14F-4D97-AF65-F5344CB8AC3E}">
        <p14:creationId xmlns:p14="http://schemas.microsoft.com/office/powerpoint/2010/main" val="1406360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blob:https://web.telegram.org/238a6c11-8bd0-4cbd-b607-44bb67db7ea1"/>
          <p:cNvSpPr>
            <a:spLocks noChangeAspect="1" noChangeArrowheads="1"/>
          </p:cNvSpPr>
          <p:nvPr/>
        </p:nvSpPr>
        <p:spPr bwMode="auto">
          <a:xfrm>
            <a:off x="155574" y="-144463"/>
            <a:ext cx="7019925" cy="70199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182" b="33416"/>
          <a:stretch/>
        </p:blipFill>
        <p:spPr>
          <a:xfrm>
            <a:off x="3232150" y="0"/>
            <a:ext cx="5934074" cy="6875485"/>
          </a:xfrm>
          <a:prstGeom prst="rect">
            <a:avLst/>
          </a:prstGeom>
        </p:spPr>
      </p:pic>
    </p:spTree>
    <p:extLst>
      <p:ext uri="{BB962C8B-B14F-4D97-AF65-F5344CB8AC3E}">
        <p14:creationId xmlns:p14="http://schemas.microsoft.com/office/powerpoint/2010/main" val="15836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3693767-A41C-4FD1-B01B-7619EFC59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380" y="15240"/>
            <a:ext cx="9159240" cy="6869430"/>
          </a:xfrm>
          <a:prstGeom prst="rect">
            <a:avLst/>
          </a:prstGeom>
        </p:spPr>
      </p:pic>
    </p:spTree>
    <p:extLst>
      <p:ext uri="{BB962C8B-B14F-4D97-AF65-F5344CB8AC3E}">
        <p14:creationId xmlns:p14="http://schemas.microsoft.com/office/powerpoint/2010/main" val="250332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58B629-19C4-4D3C-8D86-F311BB605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620" y="0"/>
            <a:ext cx="9128760" cy="6846570"/>
          </a:xfrm>
          <a:prstGeom prst="rect">
            <a:avLst/>
          </a:prstGeom>
        </p:spPr>
      </p:pic>
    </p:spTree>
    <p:extLst>
      <p:ext uri="{BB962C8B-B14F-4D97-AF65-F5344CB8AC3E}">
        <p14:creationId xmlns:p14="http://schemas.microsoft.com/office/powerpoint/2010/main" val="726561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BBA0669-75F7-4322-A7C0-43A5B9FB4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620" y="0"/>
            <a:ext cx="9128760" cy="6846570"/>
          </a:xfrm>
          <a:prstGeom prst="rect">
            <a:avLst/>
          </a:prstGeom>
        </p:spPr>
      </p:pic>
    </p:spTree>
    <p:extLst>
      <p:ext uri="{BB962C8B-B14F-4D97-AF65-F5344CB8AC3E}">
        <p14:creationId xmlns:p14="http://schemas.microsoft.com/office/powerpoint/2010/main" val="2876944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 xmlns:a16="http://schemas.microsoft.com/office/drawing/2014/main" id="{386D4C34-FB77-459C-BFC9-BED4AB4CA10A}"/>
              </a:ext>
            </a:extLst>
          </p:cNvPr>
          <p:cNvSpPr txBox="1">
            <a:spLocks/>
          </p:cNvSpPr>
          <p:nvPr/>
        </p:nvSpPr>
        <p:spPr>
          <a:xfrm>
            <a:off x="8118454" y="4607046"/>
            <a:ext cx="3644922"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4800" b="1" dirty="0">
                <a:solidFill>
                  <a:schemeClr val="bg1"/>
                </a:solidFill>
                <a:cs typeface="Arial" pitchFamily="34" charset="0"/>
              </a:rPr>
              <a:t>Conclusion </a:t>
            </a:r>
          </a:p>
        </p:txBody>
      </p:sp>
      <p:sp>
        <p:nvSpPr>
          <p:cNvPr id="7" name="TextBox 6">
            <a:extLst>
              <a:ext uri="{FF2B5EF4-FFF2-40B4-BE49-F238E27FC236}">
                <a16:creationId xmlns="" xmlns:a16="http://schemas.microsoft.com/office/drawing/2014/main" id="{502B802B-A3C6-4842-9DEA-3D334ED626F6}"/>
              </a:ext>
            </a:extLst>
          </p:cNvPr>
          <p:cNvSpPr txBox="1"/>
          <p:nvPr/>
        </p:nvSpPr>
        <p:spPr>
          <a:xfrm>
            <a:off x="613410" y="2090172"/>
            <a:ext cx="3644922" cy="2677656"/>
          </a:xfrm>
          <a:prstGeom prst="rect">
            <a:avLst/>
          </a:prstGeom>
          <a:noFill/>
        </p:spPr>
        <p:txBody>
          <a:bodyPr wrap="square" rtlCol="0">
            <a:spAutoFit/>
          </a:bodyPr>
          <a:lstStyle/>
          <a:p>
            <a:r>
              <a:rPr lang="en-US" altLang="ko-KR" sz="1200" dirty="0">
                <a:solidFill>
                  <a:schemeClr val="bg1"/>
                </a:solidFill>
                <a:cs typeface="Arial" pitchFamily="34" charset="0"/>
              </a:rPr>
              <a:t>A face detection and recognition security system would certainly speed up the process of get the criminal caught in comparison to other traditional methods and in the right circumstances it would be able to match their accuracy. Nowadays there are a wide variety of software, whether it is a Face API like Microsoft’s or a library like OpenCV that makes face detection and recognition accessible and reliable and is constantly improving. Each software imposes various restrictions, such as the limited number of calls you can make to Microsoft’s Face API. However, using more than one software can reduce these restrictions and lead to better results.</a:t>
            </a:r>
          </a:p>
          <a:p>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val="897275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 xmlns:a16="http://schemas.microsoft.com/office/drawing/2014/main" id="{386D4C34-FB77-459C-BFC9-BED4AB4CA10A}"/>
              </a:ext>
            </a:extLst>
          </p:cNvPr>
          <p:cNvSpPr txBox="1">
            <a:spLocks/>
          </p:cNvSpPr>
          <p:nvPr/>
        </p:nvSpPr>
        <p:spPr>
          <a:xfrm>
            <a:off x="7924800" y="4607046"/>
            <a:ext cx="3838576"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800" b="1" dirty="0">
                <a:solidFill>
                  <a:schemeClr val="bg1"/>
                </a:solidFill>
              </a:rPr>
              <a:t>Future </a:t>
            </a:r>
            <a:r>
              <a:rPr lang="en-US" sz="4800" b="1" dirty="0" smtClean="0">
                <a:solidFill>
                  <a:schemeClr val="bg1"/>
                </a:solidFill>
              </a:rPr>
              <a:t>work</a:t>
            </a:r>
            <a:endParaRPr lang="en-US" altLang="ko-KR" sz="4800" b="1" dirty="0">
              <a:solidFill>
                <a:schemeClr val="bg1"/>
              </a:solidFill>
              <a:cs typeface="Arial" pitchFamily="34" charset="0"/>
            </a:endParaRPr>
          </a:p>
        </p:txBody>
      </p:sp>
      <p:sp>
        <p:nvSpPr>
          <p:cNvPr id="7" name="TextBox 6">
            <a:extLst>
              <a:ext uri="{FF2B5EF4-FFF2-40B4-BE49-F238E27FC236}">
                <a16:creationId xmlns="" xmlns:a16="http://schemas.microsoft.com/office/drawing/2014/main" id="{502B802B-A3C6-4842-9DEA-3D334ED626F6}"/>
              </a:ext>
            </a:extLst>
          </p:cNvPr>
          <p:cNvSpPr txBox="1"/>
          <p:nvPr/>
        </p:nvSpPr>
        <p:spPr>
          <a:xfrm>
            <a:off x="613410" y="2090172"/>
            <a:ext cx="3644922" cy="1569660"/>
          </a:xfrm>
          <a:prstGeom prst="rect">
            <a:avLst/>
          </a:prstGeom>
          <a:noFill/>
        </p:spPr>
        <p:txBody>
          <a:bodyPr wrap="square" rtlCol="0">
            <a:spAutoFit/>
          </a:bodyPr>
          <a:lstStyle/>
          <a:p>
            <a:r>
              <a:rPr lang="en-US" sz="2400" dirty="0">
                <a:solidFill>
                  <a:schemeClr val="bg1"/>
                </a:solidFill>
              </a:rPr>
              <a:t>train on special effects , draw the output , enhance the accuracy and performance</a:t>
            </a:r>
            <a:endParaRPr lang="en-US" altLang="ko-KR" sz="2400" dirty="0">
              <a:solidFill>
                <a:schemeClr val="bg1"/>
              </a:solidFill>
              <a:cs typeface="Arial" pitchFamily="34" charset="0"/>
            </a:endParaRPr>
          </a:p>
        </p:txBody>
      </p:sp>
    </p:spTree>
    <p:extLst>
      <p:ext uri="{BB962C8B-B14F-4D97-AF65-F5344CB8AC3E}">
        <p14:creationId xmlns:p14="http://schemas.microsoft.com/office/powerpoint/2010/main" val="329829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A3499E92-50A7-4680-90CB-41532F4FC718}"/>
              </a:ext>
            </a:extLst>
          </p:cNvPr>
          <p:cNvSpPr/>
          <p:nvPr/>
        </p:nvSpPr>
        <p:spPr>
          <a:xfrm>
            <a:off x="6106650"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 xmlns:a16="http://schemas.microsoft.com/office/drawing/2014/main" id="{7DA86C59-34F4-4919-9F69-A6D243DD90AF}"/>
              </a:ext>
            </a:extLst>
          </p:cNvPr>
          <p:cNvGrpSpPr/>
          <p:nvPr/>
        </p:nvGrpSpPr>
        <p:grpSpPr>
          <a:xfrm>
            <a:off x="6305942" y="1412099"/>
            <a:ext cx="5419664" cy="777510"/>
            <a:chOff x="6102442" y="1483456"/>
            <a:chExt cx="5419664" cy="777510"/>
          </a:xfrm>
        </p:grpSpPr>
        <p:sp>
          <p:nvSpPr>
            <p:cNvPr id="5" name="TextBox 4">
              <a:extLst>
                <a:ext uri="{FF2B5EF4-FFF2-40B4-BE49-F238E27FC236}">
                  <a16:creationId xmlns=""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6" name="TextBox 5">
              <a:extLst>
                <a:ext uri="{FF2B5EF4-FFF2-40B4-BE49-F238E27FC236}">
                  <a16:creationId xmlns=""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grpSp>
        <p:nvGrpSpPr>
          <p:cNvPr id="8" name="Group 7">
            <a:extLst>
              <a:ext uri="{FF2B5EF4-FFF2-40B4-BE49-F238E27FC236}">
                <a16:creationId xmlns="" xmlns:a16="http://schemas.microsoft.com/office/drawing/2014/main" id="{51E7642E-CD93-4445-B49C-21F1CF8B80D1}"/>
              </a:ext>
            </a:extLst>
          </p:cNvPr>
          <p:cNvGrpSpPr/>
          <p:nvPr/>
        </p:nvGrpSpPr>
        <p:grpSpPr>
          <a:xfrm>
            <a:off x="6305942" y="2272665"/>
            <a:ext cx="5419664" cy="777510"/>
            <a:chOff x="6102442" y="1483456"/>
            <a:chExt cx="5419664" cy="777510"/>
          </a:xfrm>
        </p:grpSpPr>
        <p:sp>
          <p:nvSpPr>
            <p:cNvPr id="9" name="TextBox 8">
              <a:extLst>
                <a:ext uri="{FF2B5EF4-FFF2-40B4-BE49-F238E27FC236}">
                  <a16:creationId xmlns="" xmlns:a16="http://schemas.microsoft.com/office/drawing/2014/main" id="{EC79CA3D-1245-4812-BE2C-A17717D31459}"/>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Analysis</a:t>
              </a:r>
              <a:endParaRPr lang="ko-KR" altLang="en-US" sz="2700" b="1" dirty="0">
                <a:solidFill>
                  <a:schemeClr val="bg1"/>
                </a:solidFill>
                <a:cs typeface="Arial" pitchFamily="34" charset="0"/>
              </a:endParaRPr>
            </a:p>
          </p:txBody>
        </p:sp>
        <p:sp>
          <p:nvSpPr>
            <p:cNvPr id="10" name="TextBox 9">
              <a:extLst>
                <a:ext uri="{FF2B5EF4-FFF2-40B4-BE49-F238E27FC236}">
                  <a16:creationId xmlns=""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grpSp>
        <p:nvGrpSpPr>
          <p:cNvPr id="12" name="Group 11">
            <a:extLst>
              <a:ext uri="{FF2B5EF4-FFF2-40B4-BE49-F238E27FC236}">
                <a16:creationId xmlns="" xmlns:a16="http://schemas.microsoft.com/office/drawing/2014/main" id="{9D3E30DF-4F9D-4D5B-9110-CB46BA5063F2}"/>
              </a:ext>
            </a:extLst>
          </p:cNvPr>
          <p:cNvGrpSpPr/>
          <p:nvPr/>
        </p:nvGrpSpPr>
        <p:grpSpPr>
          <a:xfrm>
            <a:off x="6305942" y="3208246"/>
            <a:ext cx="5419664" cy="777510"/>
            <a:chOff x="6102442" y="1483456"/>
            <a:chExt cx="5419664" cy="777510"/>
          </a:xfrm>
        </p:grpSpPr>
        <p:sp>
          <p:nvSpPr>
            <p:cNvPr id="13" name="TextBox 12">
              <a:extLst>
                <a:ext uri="{FF2B5EF4-FFF2-40B4-BE49-F238E27FC236}">
                  <a16:creationId xmlns=""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Methodologies</a:t>
              </a:r>
              <a:endParaRPr lang="ko-KR" altLang="en-US" sz="2700" b="1" dirty="0">
                <a:solidFill>
                  <a:schemeClr val="bg1"/>
                </a:solidFill>
                <a:cs typeface="Arial" pitchFamily="34" charset="0"/>
              </a:endParaRPr>
            </a:p>
          </p:txBody>
        </p:sp>
        <p:sp>
          <p:nvSpPr>
            <p:cNvPr id="14" name="TextBox 13">
              <a:extLst>
                <a:ext uri="{FF2B5EF4-FFF2-40B4-BE49-F238E27FC236}">
                  <a16:creationId xmlns=""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grpSp>
        <p:nvGrpSpPr>
          <p:cNvPr id="16" name="Group 15">
            <a:extLst>
              <a:ext uri="{FF2B5EF4-FFF2-40B4-BE49-F238E27FC236}">
                <a16:creationId xmlns="" xmlns:a16="http://schemas.microsoft.com/office/drawing/2014/main" id="{41FEFB00-F764-4A36-BDE0-EFBFFBAD9C92}"/>
              </a:ext>
            </a:extLst>
          </p:cNvPr>
          <p:cNvGrpSpPr/>
          <p:nvPr/>
        </p:nvGrpSpPr>
        <p:grpSpPr>
          <a:xfrm>
            <a:off x="6323520" y="4157542"/>
            <a:ext cx="5419664" cy="777510"/>
            <a:chOff x="6102442" y="1483456"/>
            <a:chExt cx="5419664" cy="777510"/>
          </a:xfrm>
        </p:grpSpPr>
        <p:sp>
          <p:nvSpPr>
            <p:cNvPr id="17" name="TextBox 16">
              <a:extLst>
                <a:ext uri="{FF2B5EF4-FFF2-40B4-BE49-F238E27FC236}">
                  <a16:creationId xmlns="" xmlns:a16="http://schemas.microsoft.com/office/drawing/2014/main" id="{493DF382-44DD-45C3-9704-34E8893BC3AC}"/>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Implementation &amp; Results</a:t>
              </a:r>
              <a:endParaRPr lang="ko-KR" altLang="en-US" sz="2700" b="1" dirty="0">
                <a:solidFill>
                  <a:schemeClr val="bg1"/>
                </a:solidFill>
                <a:cs typeface="Arial" pitchFamily="34" charset="0"/>
              </a:endParaRPr>
            </a:p>
          </p:txBody>
        </p:sp>
        <p:sp>
          <p:nvSpPr>
            <p:cNvPr id="18" name="TextBox 17">
              <a:extLst>
                <a:ext uri="{FF2B5EF4-FFF2-40B4-BE49-F238E27FC236}">
                  <a16:creationId xmlns="" xmlns:a16="http://schemas.microsoft.com/office/drawing/2014/main" id="{8611BD74-B8C0-4D62-99FC-2DBC909A434D}"/>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19" name="TextBox 18">
            <a:extLst>
              <a:ext uri="{FF2B5EF4-FFF2-40B4-BE49-F238E27FC236}">
                <a16:creationId xmlns="" xmlns:a16="http://schemas.microsoft.com/office/drawing/2014/main" id="{042C12F7-AE9B-40D2-A6C4-2F1B6BC860EE}"/>
              </a:ext>
            </a:extLst>
          </p:cNvPr>
          <p:cNvSpPr txBox="1"/>
          <p:nvPr/>
        </p:nvSpPr>
        <p:spPr>
          <a:xfrm>
            <a:off x="6420242" y="391190"/>
            <a:ext cx="4989896" cy="923330"/>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Contents</a:t>
            </a:r>
            <a:endParaRPr lang="ko-KR" altLang="en-US" sz="5400" dirty="0">
              <a:solidFill>
                <a:schemeClr val="bg1"/>
              </a:solidFill>
              <a:latin typeface="+mj-lt"/>
              <a:cs typeface="Arial" pitchFamily="34" charset="0"/>
            </a:endParaRPr>
          </a:p>
        </p:txBody>
      </p:sp>
      <p:grpSp>
        <p:nvGrpSpPr>
          <p:cNvPr id="20" name="Group 19">
            <a:extLst>
              <a:ext uri="{FF2B5EF4-FFF2-40B4-BE49-F238E27FC236}">
                <a16:creationId xmlns="" xmlns:a16="http://schemas.microsoft.com/office/drawing/2014/main" id="{3D608993-29A3-4695-8A50-948A28196AEF}"/>
              </a:ext>
            </a:extLst>
          </p:cNvPr>
          <p:cNvGrpSpPr/>
          <p:nvPr/>
        </p:nvGrpSpPr>
        <p:grpSpPr>
          <a:xfrm>
            <a:off x="6305942" y="5126136"/>
            <a:ext cx="5419664" cy="769441"/>
            <a:chOff x="6102442" y="1483456"/>
            <a:chExt cx="5419664" cy="769441"/>
          </a:xfrm>
        </p:grpSpPr>
        <p:sp>
          <p:nvSpPr>
            <p:cNvPr id="21" name="TextBox 20">
              <a:extLst>
                <a:ext uri="{FF2B5EF4-FFF2-40B4-BE49-F238E27FC236}">
                  <a16:creationId xmlns="" xmlns:a16="http://schemas.microsoft.com/office/drawing/2014/main" id="{DE423E8B-B86B-4711-BE68-9137E5824E28}"/>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sp>
          <p:nvSpPr>
            <p:cNvPr id="22" name="TextBox 21">
              <a:extLst>
                <a:ext uri="{FF2B5EF4-FFF2-40B4-BE49-F238E27FC236}">
                  <a16:creationId xmlns="" xmlns:a16="http://schemas.microsoft.com/office/drawing/2014/main" id="{775C9ED9-D366-4774-9631-6A5819428E83}"/>
                </a:ext>
              </a:extLst>
            </p:cNvPr>
            <p:cNvSpPr txBox="1"/>
            <p:nvPr/>
          </p:nvSpPr>
          <p:spPr>
            <a:xfrm>
              <a:off x="6102442" y="1483456"/>
              <a:ext cx="981106"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05</a:t>
              </a:r>
              <a:endParaRPr lang="ko-KR" altLang="en-US" sz="4400" b="1" dirty="0">
                <a:solidFill>
                  <a:schemeClr val="bg1"/>
                </a:solidFill>
                <a:cs typeface="Arial" pitchFamily="34" charset="0"/>
              </a:endParaRPr>
            </a:p>
          </p:txBody>
        </p:sp>
      </p:grpSp>
    </p:spTree>
    <p:extLst>
      <p:ext uri="{BB962C8B-B14F-4D97-AF65-F5344CB8AC3E}">
        <p14:creationId xmlns:p14="http://schemas.microsoft.com/office/powerpoint/2010/main" val="1401309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020C8F30-9C91-4D39-A29C-BCE4134E41E9}"/>
              </a:ext>
            </a:extLst>
          </p:cNvPr>
          <p:cNvSpPr txBox="1"/>
          <p:nvPr/>
        </p:nvSpPr>
        <p:spPr>
          <a:xfrm>
            <a:off x="-4762" y="2947556"/>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269471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 xmlns:a16="http://schemas.microsoft.com/office/drawing/2014/main" id="{5885998A-6041-49BE-90FA-586136FDB22E}"/>
              </a:ext>
            </a:extLst>
          </p:cNvPr>
          <p:cNvGrpSpPr/>
          <p:nvPr/>
        </p:nvGrpSpPr>
        <p:grpSpPr>
          <a:xfrm>
            <a:off x="9430976" y="2439317"/>
            <a:ext cx="5316416" cy="1736505"/>
            <a:chOff x="3581399" y="426402"/>
            <a:chExt cx="5316416" cy="1736505"/>
          </a:xfrm>
        </p:grpSpPr>
        <p:grpSp>
          <p:nvGrpSpPr>
            <p:cNvPr id="7" name="Group 6">
              <a:extLst>
                <a:ext uri="{FF2B5EF4-FFF2-40B4-BE49-F238E27FC236}">
                  <a16:creationId xmlns="" xmlns:a16="http://schemas.microsoft.com/office/drawing/2014/main" id="{69F86E72-D65A-4618-931B-E420DE1A40F4}"/>
                </a:ext>
              </a:extLst>
            </p:cNvPr>
            <p:cNvGrpSpPr/>
            <p:nvPr/>
          </p:nvGrpSpPr>
          <p:grpSpPr>
            <a:xfrm>
              <a:off x="6383214" y="426402"/>
              <a:ext cx="2514601" cy="1736505"/>
              <a:chOff x="6031523" y="778095"/>
              <a:chExt cx="2514601" cy="1736505"/>
            </a:xfrm>
          </p:grpSpPr>
          <p:sp>
            <p:nvSpPr>
              <p:cNvPr id="3" name="Rectangle 2">
                <a:extLst>
                  <a:ext uri="{FF2B5EF4-FFF2-40B4-BE49-F238E27FC236}">
                    <a16:creationId xmlns="" xmlns:a16="http://schemas.microsoft.com/office/drawing/2014/main" id="{063C60C7-31E3-451F-BBAC-B4FFEC011450}"/>
                  </a:ext>
                </a:extLst>
              </p:cNvPr>
              <p:cNvSpPr/>
              <p:nvPr/>
            </p:nvSpPr>
            <p:spPr>
              <a:xfrm>
                <a:off x="6383216" y="931985"/>
                <a:ext cx="2162908" cy="1582615"/>
              </a:xfrm>
              <a:prstGeom prst="rect">
                <a:avLst/>
              </a:prstGeom>
              <a:solidFill>
                <a:schemeClr val="accent1">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 xmlns:a16="http://schemas.microsoft.com/office/drawing/2014/main" id="{C7689921-2E17-4F00-BCB9-4EDB826B4B20}"/>
                  </a:ext>
                </a:extLst>
              </p:cNvPr>
              <p:cNvSpPr/>
              <p:nvPr/>
            </p:nvSpPr>
            <p:spPr>
              <a:xfrm>
                <a:off x="6031523" y="778095"/>
                <a:ext cx="1582615" cy="391282"/>
              </a:xfrm>
              <a:prstGeom prst="roundRect">
                <a:avLst>
                  <a:gd name="adj" fmla="val 16667"/>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 xmlns:a16="http://schemas.microsoft.com/office/drawing/2014/main" id="{1084E826-761C-4980-9B99-1CF80CB73AD0}"/>
                </a:ext>
              </a:extLst>
            </p:cNvPr>
            <p:cNvGrpSpPr/>
            <p:nvPr/>
          </p:nvGrpSpPr>
          <p:grpSpPr>
            <a:xfrm>
              <a:off x="3581399" y="426402"/>
              <a:ext cx="2514601" cy="1736505"/>
              <a:chOff x="6031523" y="778095"/>
              <a:chExt cx="2514601" cy="1736505"/>
            </a:xfrm>
          </p:grpSpPr>
          <p:sp>
            <p:nvSpPr>
              <p:cNvPr id="9" name="Rectangle 8">
                <a:extLst>
                  <a:ext uri="{FF2B5EF4-FFF2-40B4-BE49-F238E27FC236}">
                    <a16:creationId xmlns="" xmlns:a16="http://schemas.microsoft.com/office/drawing/2014/main" id="{A5B29D82-6A98-463D-A002-35875D32DB85}"/>
                  </a:ext>
                </a:extLst>
              </p:cNvPr>
              <p:cNvSpPr/>
              <p:nvPr/>
            </p:nvSpPr>
            <p:spPr>
              <a:xfrm>
                <a:off x="6383216" y="931985"/>
                <a:ext cx="2162908" cy="1582615"/>
              </a:xfrm>
              <a:prstGeom prst="rect">
                <a:avLst/>
              </a:prstGeom>
              <a:solidFill>
                <a:schemeClr val="accent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3D05618F-4A57-444D-B8D3-B562EB3A9094}"/>
                  </a:ext>
                </a:extLst>
              </p:cNvPr>
              <p:cNvSpPr/>
              <p:nvPr/>
            </p:nvSpPr>
            <p:spPr>
              <a:xfrm>
                <a:off x="6031523" y="778095"/>
                <a:ext cx="1582615" cy="391282"/>
              </a:xfrm>
              <a:prstGeom prst="roundRect">
                <a:avLst>
                  <a:gd name="adj" fmla="val 16667"/>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6B999AF-AD38-492F-ADD7-B8ACCC68292B}"/>
                  </a:ext>
                </a:extLst>
              </p:cNvPr>
              <p:cNvSpPr txBox="1"/>
              <p:nvPr/>
            </p:nvSpPr>
            <p:spPr>
              <a:xfrm>
                <a:off x="6090375" y="819848"/>
                <a:ext cx="1464910"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Solution approach</a:t>
                </a:r>
                <a:endParaRPr lang="ko-KR" altLang="en-US" sz="1100" b="1" dirty="0">
                  <a:solidFill>
                    <a:schemeClr val="bg1"/>
                  </a:solidFill>
                  <a:cs typeface="Arial" pitchFamily="34" charset="0"/>
                </a:endParaRPr>
              </a:p>
            </p:txBody>
          </p:sp>
          <p:sp>
            <p:nvSpPr>
              <p:cNvPr id="12" name="TextBox 11">
                <a:extLst>
                  <a:ext uri="{FF2B5EF4-FFF2-40B4-BE49-F238E27FC236}">
                    <a16:creationId xmlns="" xmlns:a16="http://schemas.microsoft.com/office/drawing/2014/main" id="{46FE65E0-C83B-49FE-A097-74C60F79CC69}"/>
                  </a:ext>
                </a:extLst>
              </p:cNvPr>
              <p:cNvSpPr txBox="1"/>
              <p:nvPr/>
            </p:nvSpPr>
            <p:spPr>
              <a:xfrm>
                <a:off x="6525936" y="1219970"/>
                <a:ext cx="1877468" cy="1200329"/>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we want to detect a lot of faces and recognition them even if there is no photo of criminal by taking features of the face from the witness.</a:t>
                </a:r>
              </a:p>
            </p:txBody>
          </p:sp>
        </p:grpSp>
      </p:grpSp>
      <p:grpSp>
        <p:nvGrpSpPr>
          <p:cNvPr id="29" name="Group 28">
            <a:extLst>
              <a:ext uri="{FF2B5EF4-FFF2-40B4-BE49-F238E27FC236}">
                <a16:creationId xmlns="" xmlns:a16="http://schemas.microsoft.com/office/drawing/2014/main" id="{A352E615-AF19-4E1B-B7D5-05E689EC3B54}"/>
              </a:ext>
            </a:extLst>
          </p:cNvPr>
          <p:cNvGrpSpPr/>
          <p:nvPr/>
        </p:nvGrpSpPr>
        <p:grpSpPr>
          <a:xfrm>
            <a:off x="5547707" y="354052"/>
            <a:ext cx="5316416" cy="1736505"/>
            <a:chOff x="6383214" y="2450892"/>
            <a:chExt cx="5316416" cy="1736505"/>
          </a:xfrm>
        </p:grpSpPr>
        <p:grpSp>
          <p:nvGrpSpPr>
            <p:cNvPr id="13" name="Group 12">
              <a:extLst>
                <a:ext uri="{FF2B5EF4-FFF2-40B4-BE49-F238E27FC236}">
                  <a16:creationId xmlns="" xmlns:a16="http://schemas.microsoft.com/office/drawing/2014/main" id="{F9A5B5C5-70DB-40D6-8159-0733660FD818}"/>
                </a:ext>
              </a:extLst>
            </p:cNvPr>
            <p:cNvGrpSpPr/>
            <p:nvPr/>
          </p:nvGrpSpPr>
          <p:grpSpPr>
            <a:xfrm>
              <a:off x="9185029" y="2450892"/>
              <a:ext cx="2514601" cy="1736505"/>
              <a:chOff x="6031523" y="778095"/>
              <a:chExt cx="2514601" cy="1736505"/>
            </a:xfrm>
          </p:grpSpPr>
          <p:sp>
            <p:nvSpPr>
              <p:cNvPr id="14" name="Rectangle 13">
                <a:extLst>
                  <a:ext uri="{FF2B5EF4-FFF2-40B4-BE49-F238E27FC236}">
                    <a16:creationId xmlns="" xmlns:a16="http://schemas.microsoft.com/office/drawing/2014/main" id="{8C04C95E-CE4D-4872-AD43-842FE593C991}"/>
                  </a:ext>
                </a:extLst>
              </p:cNvPr>
              <p:cNvSpPr/>
              <p:nvPr/>
            </p:nvSpPr>
            <p:spPr>
              <a:xfrm>
                <a:off x="6383216" y="931985"/>
                <a:ext cx="2162908" cy="1582615"/>
              </a:xfrm>
              <a:prstGeom prst="rect">
                <a:avLst/>
              </a:prstGeom>
              <a:solidFill>
                <a:schemeClr val="accent3">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 xmlns:a16="http://schemas.microsoft.com/office/drawing/2014/main" id="{1E925DAC-9DC7-4015-85D7-8EA0F3FD4AC5}"/>
                  </a:ext>
                </a:extLst>
              </p:cNvPr>
              <p:cNvSpPr/>
              <p:nvPr/>
            </p:nvSpPr>
            <p:spPr>
              <a:xfrm>
                <a:off x="6031523" y="778095"/>
                <a:ext cx="1582615" cy="391282"/>
              </a:xfrm>
              <a:prstGeom prst="roundRect">
                <a:avLst>
                  <a:gd name="adj" fmla="val 16667"/>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0217EC30-FAF4-4BEF-8D30-052BAAE76070}"/>
                  </a:ext>
                </a:extLst>
              </p:cNvPr>
              <p:cNvSpPr txBox="1"/>
              <p:nvPr/>
            </p:nvSpPr>
            <p:spPr>
              <a:xfrm>
                <a:off x="6090375" y="819848"/>
                <a:ext cx="1464910"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Problem definition</a:t>
                </a:r>
                <a:endParaRPr lang="ko-KR" altLang="en-US" sz="1100" b="1" dirty="0">
                  <a:solidFill>
                    <a:schemeClr val="bg1"/>
                  </a:solidFill>
                  <a:cs typeface="Arial" pitchFamily="34" charset="0"/>
                </a:endParaRPr>
              </a:p>
            </p:txBody>
          </p:sp>
          <p:sp>
            <p:nvSpPr>
              <p:cNvPr id="17" name="TextBox 16">
                <a:extLst>
                  <a:ext uri="{FF2B5EF4-FFF2-40B4-BE49-F238E27FC236}">
                    <a16:creationId xmlns="" xmlns:a16="http://schemas.microsoft.com/office/drawing/2014/main" id="{F1424E76-DB0B-44E0-951A-219996937979}"/>
                  </a:ext>
                </a:extLst>
              </p:cNvPr>
              <p:cNvSpPr txBox="1"/>
              <p:nvPr/>
            </p:nvSpPr>
            <p:spPr>
              <a:xfrm>
                <a:off x="6525936" y="1219970"/>
                <a:ext cx="1877468" cy="1200329"/>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In the whole World it’s hard to catch criminal if there is no evidence harder if there are witnesses but they can’t prove it</a:t>
                </a:r>
              </a:p>
            </p:txBody>
          </p:sp>
        </p:grpSp>
        <p:grpSp>
          <p:nvGrpSpPr>
            <p:cNvPr id="18" name="Group 17">
              <a:extLst>
                <a:ext uri="{FF2B5EF4-FFF2-40B4-BE49-F238E27FC236}">
                  <a16:creationId xmlns="" xmlns:a16="http://schemas.microsoft.com/office/drawing/2014/main" id="{E6AAE7A2-6345-41B3-81CB-7B027A0DD739}"/>
                </a:ext>
              </a:extLst>
            </p:cNvPr>
            <p:cNvGrpSpPr/>
            <p:nvPr/>
          </p:nvGrpSpPr>
          <p:grpSpPr>
            <a:xfrm>
              <a:off x="6383214" y="2450892"/>
              <a:ext cx="2514601" cy="1736505"/>
              <a:chOff x="6031523" y="778095"/>
              <a:chExt cx="2514601" cy="1736505"/>
            </a:xfrm>
          </p:grpSpPr>
          <p:sp>
            <p:nvSpPr>
              <p:cNvPr id="19" name="Rectangle 18">
                <a:extLst>
                  <a:ext uri="{FF2B5EF4-FFF2-40B4-BE49-F238E27FC236}">
                    <a16:creationId xmlns="" xmlns:a16="http://schemas.microsoft.com/office/drawing/2014/main" id="{B04823C5-AAD3-4FB3-A25D-C238181A022C}"/>
                  </a:ext>
                </a:extLst>
              </p:cNvPr>
              <p:cNvSpPr/>
              <p:nvPr/>
            </p:nvSpPr>
            <p:spPr>
              <a:xfrm>
                <a:off x="6383216" y="931985"/>
                <a:ext cx="2162908"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 xmlns:a16="http://schemas.microsoft.com/office/drawing/2014/main" id="{79426DEA-E145-4CB5-A124-03449CFBB3D2}"/>
                  </a:ext>
                </a:extLst>
              </p:cNvPr>
              <p:cNvSpPr/>
              <p:nvPr/>
            </p:nvSpPr>
            <p:spPr>
              <a:xfrm>
                <a:off x="6031523" y="778095"/>
                <a:ext cx="1582615" cy="391282"/>
              </a:xfrm>
              <a:prstGeom prst="roundRect">
                <a:avLst>
                  <a:gd name="adj"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D5DFB5B5-FA64-4BEE-B753-0656AB389907}"/>
                  </a:ext>
                </a:extLst>
              </p:cNvPr>
              <p:cNvSpPr txBox="1"/>
              <p:nvPr/>
            </p:nvSpPr>
            <p:spPr>
              <a:xfrm>
                <a:off x="6090375" y="819848"/>
                <a:ext cx="146491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Features</a:t>
                </a:r>
                <a:endParaRPr lang="ko-KR" altLang="en-US" sz="1400" b="1" dirty="0">
                  <a:solidFill>
                    <a:schemeClr val="bg1"/>
                  </a:solidFill>
                  <a:cs typeface="Arial" pitchFamily="34" charset="0"/>
                </a:endParaRPr>
              </a:p>
            </p:txBody>
          </p:sp>
          <p:sp>
            <p:nvSpPr>
              <p:cNvPr id="22" name="TextBox 21">
                <a:extLst>
                  <a:ext uri="{FF2B5EF4-FFF2-40B4-BE49-F238E27FC236}">
                    <a16:creationId xmlns="" xmlns:a16="http://schemas.microsoft.com/office/drawing/2014/main" id="{D6C24BE7-F4B7-4B22-90D0-D58085FC6A1F}"/>
                  </a:ext>
                </a:extLst>
              </p:cNvPr>
              <p:cNvSpPr txBox="1"/>
              <p:nvPr/>
            </p:nvSpPr>
            <p:spPr>
              <a:xfrm>
                <a:off x="6525936" y="1219970"/>
                <a:ext cx="1870954" cy="830997"/>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In our project we try to make it much easy to catch criminals, even if he didn’t caught on cam.</a:t>
                </a:r>
              </a:p>
            </p:txBody>
          </p:sp>
        </p:grpSp>
      </p:grpSp>
      <p:sp>
        <p:nvSpPr>
          <p:cNvPr id="30" name="TextBox 29">
            <a:extLst>
              <a:ext uri="{FF2B5EF4-FFF2-40B4-BE49-F238E27FC236}">
                <a16:creationId xmlns="" xmlns:a16="http://schemas.microsoft.com/office/drawing/2014/main" id="{CA153A9F-2C4A-45AC-A502-A09FD356C802}"/>
              </a:ext>
            </a:extLst>
          </p:cNvPr>
          <p:cNvSpPr txBox="1"/>
          <p:nvPr/>
        </p:nvSpPr>
        <p:spPr>
          <a:xfrm>
            <a:off x="576238" y="4620033"/>
            <a:ext cx="5334882" cy="1354217"/>
          </a:xfrm>
          <a:prstGeom prst="rect">
            <a:avLst/>
          </a:prstGeom>
          <a:noFill/>
        </p:spPr>
        <p:txBody>
          <a:bodyPr wrap="square" lIns="36000" tIns="0" rIns="36000" bIns="0" rtlCol="0" anchor="ctr">
            <a:spAutoFit/>
          </a:bodyPr>
          <a:lstStyle/>
          <a:p>
            <a:r>
              <a:rPr lang="en-US" altLang="ko-KR" sz="4400" dirty="0">
                <a:solidFill>
                  <a:schemeClr val="bg1"/>
                </a:solidFill>
                <a:latin typeface="+mj-lt"/>
              </a:rPr>
              <a:t>Introduction &amp; Overview</a:t>
            </a:r>
            <a:endParaRPr lang="ko-KR" altLang="en-US" sz="4400" dirty="0">
              <a:solidFill>
                <a:schemeClr val="bg1"/>
              </a:solidFill>
              <a:latin typeface="+mj-lt"/>
            </a:endParaRPr>
          </a:p>
        </p:txBody>
      </p:sp>
    </p:spTree>
    <p:extLst>
      <p:ext uri="{BB962C8B-B14F-4D97-AF65-F5344CB8AC3E}">
        <p14:creationId xmlns:p14="http://schemas.microsoft.com/office/powerpoint/2010/main" val="2241350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Analysis</a:t>
            </a:r>
          </a:p>
        </p:txBody>
      </p:sp>
      <p:sp>
        <p:nvSpPr>
          <p:cNvPr id="18" name="사각형: 둥근 위쪽 모서리 6">
            <a:extLst>
              <a:ext uri="{FF2B5EF4-FFF2-40B4-BE49-F238E27FC236}">
                <a16:creationId xmlns="" xmlns:a16="http://schemas.microsoft.com/office/drawing/2014/main" id="{3026C100-ED2A-40B3-BC3C-64457022A353}"/>
              </a:ext>
            </a:extLst>
          </p:cNvPr>
          <p:cNvSpPr/>
          <p:nvPr/>
        </p:nvSpPr>
        <p:spPr>
          <a:xfrm rot="16200000">
            <a:off x="2671330" y="68088"/>
            <a:ext cx="1062000" cy="455056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사각형: 둥근 위쪽 모서리 38">
            <a:extLst>
              <a:ext uri="{FF2B5EF4-FFF2-40B4-BE49-F238E27FC236}">
                <a16:creationId xmlns="" xmlns:a16="http://schemas.microsoft.com/office/drawing/2014/main" id="{51A5E2EF-2D4C-49B0-9A03-ABCBC3A7A7BF}"/>
              </a:ext>
            </a:extLst>
          </p:cNvPr>
          <p:cNvSpPr/>
          <p:nvPr/>
        </p:nvSpPr>
        <p:spPr>
          <a:xfrm rot="16200000">
            <a:off x="2315238" y="1484089"/>
            <a:ext cx="1062000" cy="38383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사각형: 둥근 위쪽 모서리 39">
            <a:extLst>
              <a:ext uri="{FF2B5EF4-FFF2-40B4-BE49-F238E27FC236}">
                <a16:creationId xmlns="" xmlns:a16="http://schemas.microsoft.com/office/drawing/2014/main" id="{DB470CCE-EA37-4123-8409-E0A59D87898A}"/>
              </a:ext>
            </a:extLst>
          </p:cNvPr>
          <p:cNvSpPr/>
          <p:nvPr/>
        </p:nvSpPr>
        <p:spPr>
          <a:xfrm rot="16200000">
            <a:off x="2315238" y="2544003"/>
            <a:ext cx="1062000" cy="3838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사각형: 둥근 위쪽 모서리 40">
            <a:extLst>
              <a:ext uri="{FF2B5EF4-FFF2-40B4-BE49-F238E27FC236}">
                <a16:creationId xmlns=""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 xmlns:a16="http://schemas.microsoft.com/office/drawing/2014/main" id="{346E05ED-7DA0-43EB-8EAE-56B1B6228928}"/>
              </a:ext>
            </a:extLst>
          </p:cNvPr>
          <p:cNvSpPr/>
          <p:nvPr/>
        </p:nvSpPr>
        <p:spPr>
          <a:xfrm>
            <a:off x="1045622" y="1911367"/>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 xmlns:a16="http://schemas.microsoft.com/office/drawing/2014/main" id="{9FBD13E9-A172-4DAC-9631-430D98F55DB7}"/>
              </a:ext>
            </a:extLst>
          </p:cNvPr>
          <p:cNvSpPr/>
          <p:nvPr/>
        </p:nvSpPr>
        <p:spPr>
          <a:xfrm>
            <a:off x="1045622" y="2971282"/>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21">
            <a:extLst>
              <a:ext uri="{FF2B5EF4-FFF2-40B4-BE49-F238E27FC236}">
                <a16:creationId xmlns="" xmlns:a16="http://schemas.microsoft.com/office/drawing/2014/main" id="{C18EE43C-47E2-425E-97DA-7BDD760A8953}"/>
              </a:ext>
            </a:extLst>
          </p:cNvPr>
          <p:cNvSpPr>
            <a:spLocks noChangeAspect="1"/>
          </p:cNvSpPr>
          <p:nvPr/>
        </p:nvSpPr>
        <p:spPr>
          <a:xfrm>
            <a:off x="1297075" y="3250789"/>
            <a:ext cx="369682" cy="32400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Donut 15">
            <a:extLst>
              <a:ext uri="{FF2B5EF4-FFF2-40B4-BE49-F238E27FC236}">
                <a16:creationId xmlns="" xmlns:a16="http://schemas.microsoft.com/office/drawing/2014/main" id="{7D8272BD-A7D4-43DF-8FD6-A214B6E90E9D}"/>
              </a:ext>
            </a:extLst>
          </p:cNvPr>
          <p:cNvSpPr/>
          <p:nvPr/>
        </p:nvSpPr>
        <p:spPr>
          <a:xfrm>
            <a:off x="1296161" y="4276645"/>
            <a:ext cx="363163" cy="36063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Rectangle 15">
            <a:extLst>
              <a:ext uri="{FF2B5EF4-FFF2-40B4-BE49-F238E27FC236}">
                <a16:creationId xmlns="" xmlns:a16="http://schemas.microsoft.com/office/drawing/2014/main" id="{23D6B7AB-D027-4975-8608-9FFB56A878C2}"/>
              </a:ext>
            </a:extLst>
          </p:cNvPr>
          <p:cNvSpPr/>
          <p:nvPr/>
        </p:nvSpPr>
        <p:spPr>
          <a:xfrm>
            <a:off x="1306098" y="2162165"/>
            <a:ext cx="343090" cy="35739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5" name="Isosceles Triangle 41">
            <a:extLst>
              <a:ext uri="{FF2B5EF4-FFF2-40B4-BE49-F238E27FC236}">
                <a16:creationId xmlns=""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Freeform: Shape 47">
            <a:extLst>
              <a:ext uri="{FF2B5EF4-FFF2-40B4-BE49-F238E27FC236}">
                <a16:creationId xmlns=""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endParaRPr lang="en-US"/>
          </a:p>
        </p:txBody>
      </p:sp>
      <p:grpSp>
        <p:nvGrpSpPr>
          <p:cNvPr id="30" name="Group 29">
            <a:extLst>
              <a:ext uri="{FF2B5EF4-FFF2-40B4-BE49-F238E27FC236}">
                <a16:creationId xmlns="" xmlns:a16="http://schemas.microsoft.com/office/drawing/2014/main" id="{A36B4DA4-402E-40C2-92E9-5362D3DA8E4E}"/>
              </a:ext>
            </a:extLst>
          </p:cNvPr>
          <p:cNvGrpSpPr/>
          <p:nvPr/>
        </p:nvGrpSpPr>
        <p:grpSpPr>
          <a:xfrm>
            <a:off x="2048260" y="2056044"/>
            <a:ext cx="3581511" cy="715947"/>
            <a:chOff x="1280970" y="2088448"/>
            <a:chExt cx="3198831" cy="506348"/>
          </a:xfrm>
        </p:grpSpPr>
        <p:sp>
          <p:nvSpPr>
            <p:cNvPr id="31" name="TextBox 30">
              <a:extLst>
                <a:ext uri="{FF2B5EF4-FFF2-40B4-BE49-F238E27FC236}">
                  <a16:creationId xmlns="" xmlns:a16="http://schemas.microsoft.com/office/drawing/2014/main" id="{3A712D13-37DD-4556-920A-54980FE1A5C6}"/>
                </a:ext>
              </a:extLst>
            </p:cNvPr>
            <p:cNvSpPr txBox="1"/>
            <p:nvPr/>
          </p:nvSpPr>
          <p:spPr>
            <a:xfrm>
              <a:off x="1280970" y="2088448"/>
              <a:ext cx="3198831" cy="239440"/>
            </a:xfrm>
            <a:prstGeom prst="rect">
              <a:avLst/>
            </a:prstGeom>
            <a:noFill/>
          </p:spPr>
          <p:txBody>
            <a:bodyPr wrap="square" rtlCol="0" anchor="ctr">
              <a:spAutoFit/>
            </a:bodyPr>
            <a:lstStyle/>
            <a:p>
              <a:r>
                <a:rPr lang="en-US" altLang="ko-KR" sz="1600" b="1" dirty="0">
                  <a:solidFill>
                    <a:schemeClr val="bg1"/>
                  </a:solidFill>
                  <a:cs typeface="Arial" pitchFamily="34" charset="0"/>
                </a:rPr>
                <a:t>Agile Approach</a:t>
              </a:r>
              <a:endParaRPr lang="ko-KR" altLang="en-US" sz="1600" b="1" dirty="0">
                <a:solidFill>
                  <a:schemeClr val="bg1"/>
                </a:solidFill>
                <a:cs typeface="Arial" pitchFamily="34" charset="0"/>
              </a:endParaRPr>
            </a:p>
          </p:txBody>
        </p:sp>
        <p:sp>
          <p:nvSpPr>
            <p:cNvPr id="32" name="TextBox 31">
              <a:extLst>
                <a:ext uri="{FF2B5EF4-FFF2-40B4-BE49-F238E27FC236}">
                  <a16:creationId xmlns="" xmlns:a16="http://schemas.microsoft.com/office/drawing/2014/main" id="{5EA1B638-5591-4B2E-9F22-6BE35BF4F5BF}"/>
                </a:ext>
              </a:extLst>
            </p:cNvPr>
            <p:cNvSpPr txBox="1"/>
            <p:nvPr/>
          </p:nvSpPr>
          <p:spPr>
            <a:xfrm>
              <a:off x="1280970" y="2317797"/>
              <a:ext cx="3175969" cy="276999"/>
            </a:xfrm>
            <a:prstGeom prst="rect">
              <a:avLst/>
            </a:prstGeom>
            <a:noFill/>
          </p:spPr>
          <p:txBody>
            <a:bodyPr wrap="square" rtlCol="0">
              <a:spAutoFit/>
            </a:bodyPr>
            <a:lstStyle/>
            <a:p>
              <a:r>
                <a:rPr lang="en-US" altLang="ko-KR" sz="1200" dirty="0">
                  <a:solidFill>
                    <a:schemeClr val="bg1"/>
                  </a:solidFill>
                  <a:cs typeface="Arial" pitchFamily="34" charset="0"/>
                </a:rPr>
                <a:t>Why?</a:t>
              </a:r>
              <a:endParaRPr lang="ko-KR" altLang="en-US" sz="1200" dirty="0">
                <a:solidFill>
                  <a:schemeClr val="bg1"/>
                </a:solidFill>
                <a:cs typeface="Arial" pitchFamily="34" charset="0"/>
              </a:endParaRPr>
            </a:p>
          </p:txBody>
        </p:sp>
      </p:grpSp>
      <p:sp>
        <p:nvSpPr>
          <p:cNvPr id="35" name="TextBox 34">
            <a:extLst>
              <a:ext uri="{FF2B5EF4-FFF2-40B4-BE49-F238E27FC236}">
                <a16:creationId xmlns="" xmlns:a16="http://schemas.microsoft.com/office/drawing/2014/main" id="{10DADEA8-50CF-4236-BD4D-8747A7593EF6}"/>
              </a:ext>
            </a:extLst>
          </p:cNvPr>
          <p:cNvSpPr txBox="1"/>
          <p:nvPr/>
        </p:nvSpPr>
        <p:spPr>
          <a:xfrm>
            <a:off x="2028200" y="2914629"/>
            <a:ext cx="3838388" cy="954107"/>
          </a:xfrm>
          <a:prstGeom prst="rect">
            <a:avLst/>
          </a:prstGeom>
          <a:noFill/>
        </p:spPr>
        <p:txBody>
          <a:bodyPr wrap="square" rtlCol="0">
            <a:spAutoFit/>
          </a:bodyPr>
          <a:lstStyle/>
          <a:p>
            <a:r>
              <a:rPr lang="en-US" altLang="ko-KR" sz="1400" dirty="0">
                <a:solidFill>
                  <a:schemeClr val="bg1"/>
                </a:solidFill>
                <a:cs typeface="Arial" pitchFamily="34" charset="0"/>
              </a:rPr>
              <a:t>is a practice that promotes continuous iteration of development and testing throughout the software development lifecycle of the project.</a:t>
            </a:r>
            <a:endParaRPr lang="ko-KR" altLang="en-US" sz="1400" dirty="0">
              <a:solidFill>
                <a:schemeClr val="bg1"/>
              </a:solidFill>
              <a:cs typeface="Arial" pitchFamily="34" charset="0"/>
            </a:endParaRPr>
          </a:p>
        </p:txBody>
      </p:sp>
      <p:sp>
        <p:nvSpPr>
          <p:cNvPr id="38" name="TextBox 37">
            <a:extLst>
              <a:ext uri="{FF2B5EF4-FFF2-40B4-BE49-F238E27FC236}">
                <a16:creationId xmlns="" xmlns:a16="http://schemas.microsoft.com/office/drawing/2014/main" id="{978E6C7E-8E41-48CF-AA7A-4B8C70AF75AE}"/>
              </a:ext>
            </a:extLst>
          </p:cNvPr>
          <p:cNvSpPr txBox="1"/>
          <p:nvPr/>
        </p:nvSpPr>
        <p:spPr>
          <a:xfrm>
            <a:off x="2048260" y="4273195"/>
            <a:ext cx="3581511" cy="307777"/>
          </a:xfrm>
          <a:prstGeom prst="rect">
            <a:avLst/>
          </a:prstGeom>
          <a:noFill/>
        </p:spPr>
        <p:txBody>
          <a:bodyPr wrap="square" rtlCol="0">
            <a:spAutoFit/>
          </a:bodyPr>
          <a:lstStyle/>
          <a:p>
            <a:r>
              <a:rPr lang="en-US" altLang="ko-KR" sz="1400" dirty="0">
                <a:solidFill>
                  <a:schemeClr val="bg1"/>
                </a:solidFill>
                <a:cs typeface="Arial" pitchFamily="34" charset="0"/>
              </a:rPr>
              <a:t>Quick to build </a:t>
            </a:r>
            <a:endParaRPr lang="ko-KR" altLang="en-US" sz="1400" dirty="0">
              <a:solidFill>
                <a:schemeClr val="bg1"/>
              </a:solidFill>
              <a:cs typeface="Arial" pitchFamily="34" charset="0"/>
            </a:endParaRPr>
          </a:p>
        </p:txBody>
      </p:sp>
      <p:sp>
        <p:nvSpPr>
          <p:cNvPr id="41" name="TextBox 40">
            <a:extLst>
              <a:ext uri="{FF2B5EF4-FFF2-40B4-BE49-F238E27FC236}">
                <a16:creationId xmlns="" xmlns:a16="http://schemas.microsoft.com/office/drawing/2014/main" id="{02796604-EDF1-4B38-903E-A11AA240F861}"/>
              </a:ext>
            </a:extLst>
          </p:cNvPr>
          <p:cNvSpPr txBox="1"/>
          <p:nvPr/>
        </p:nvSpPr>
        <p:spPr>
          <a:xfrm>
            <a:off x="2048260" y="5345671"/>
            <a:ext cx="2888106" cy="307777"/>
          </a:xfrm>
          <a:prstGeom prst="rect">
            <a:avLst/>
          </a:prstGeom>
          <a:noFill/>
        </p:spPr>
        <p:txBody>
          <a:bodyPr wrap="square" rtlCol="0">
            <a:spAutoFit/>
          </a:bodyPr>
          <a:lstStyle/>
          <a:p>
            <a:r>
              <a:rPr lang="en-US" altLang="ko-KR" sz="1400" dirty="0">
                <a:solidFill>
                  <a:schemeClr val="bg1"/>
                </a:solidFill>
                <a:cs typeface="Arial" pitchFamily="34" charset="0"/>
              </a:rPr>
              <a:t>Make it with the right features </a:t>
            </a:r>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2300285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D7DFE8D0-ECF9-41FB-B7B9-FB5C1A7B7E6E}"/>
              </a:ext>
            </a:extLst>
          </p:cNvPr>
          <p:cNvSpPr/>
          <p:nvPr/>
        </p:nvSpPr>
        <p:spPr>
          <a:xfrm>
            <a:off x="257175" y="245269"/>
            <a:ext cx="11677650" cy="6367462"/>
          </a:xfrm>
          <a:prstGeom prst="roundRect">
            <a:avLst>
              <a:gd name="adj" fmla="val 1203"/>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0">
            <a:extLst>
              <a:ext uri="{FF2B5EF4-FFF2-40B4-BE49-F238E27FC236}">
                <a16:creationId xmlns="" xmlns:a16="http://schemas.microsoft.com/office/drawing/2014/main" id="{CCFF808D-EDF7-432E-A2FB-2D2699968C69}"/>
              </a:ext>
            </a:extLst>
          </p:cNvPr>
          <p:cNvSpPr txBox="1">
            <a:spLocks/>
          </p:cNvSpPr>
          <p:nvPr/>
        </p:nvSpPr>
        <p:spPr>
          <a:xfrm>
            <a:off x="498454" y="4564110"/>
            <a:ext cx="3908494"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cs typeface="Arial" pitchFamily="34" charset="0"/>
              </a:rPr>
              <a:t>Brainstorming</a:t>
            </a:r>
          </a:p>
        </p:txBody>
      </p:sp>
      <p:grpSp>
        <p:nvGrpSpPr>
          <p:cNvPr id="4" name="그룹 3">
            <a:extLst>
              <a:ext uri="{FF2B5EF4-FFF2-40B4-BE49-F238E27FC236}">
                <a16:creationId xmlns="" xmlns:a16="http://schemas.microsoft.com/office/drawing/2014/main" id="{D29042A5-44CA-4E0F-A565-87BE5ED12FA0}"/>
              </a:ext>
            </a:extLst>
          </p:cNvPr>
          <p:cNvGrpSpPr/>
          <p:nvPr/>
        </p:nvGrpSpPr>
        <p:grpSpPr>
          <a:xfrm>
            <a:off x="8506802" y="998857"/>
            <a:ext cx="3186744" cy="5365478"/>
            <a:chOff x="4871865" y="1777141"/>
            <a:chExt cx="3630109" cy="3019145"/>
          </a:xfrm>
        </p:grpSpPr>
        <p:sp>
          <p:nvSpPr>
            <p:cNvPr id="5" name="TextBox 4">
              <a:extLst>
                <a:ext uri="{FF2B5EF4-FFF2-40B4-BE49-F238E27FC236}">
                  <a16:creationId xmlns="" xmlns:a16="http://schemas.microsoft.com/office/drawing/2014/main" id="{D00F49B6-A618-4950-BC45-2C8D61F16939}"/>
                </a:ext>
              </a:extLst>
            </p:cNvPr>
            <p:cNvSpPr txBox="1"/>
            <p:nvPr/>
          </p:nvSpPr>
          <p:spPr>
            <a:xfrm>
              <a:off x="4871866" y="2118630"/>
              <a:ext cx="3630108" cy="2677656"/>
            </a:xfrm>
            <a:prstGeom prst="rect">
              <a:avLst/>
            </a:prstGeom>
            <a:noFill/>
          </p:spPr>
          <p:txBody>
            <a:bodyPr wrap="square" rtlCol="0">
              <a:spAutoFit/>
            </a:bodyPr>
            <a:lstStyle/>
            <a:p>
              <a:r>
                <a:rPr lang="en-US" altLang="ko-KR" sz="1200" dirty="0">
                  <a:solidFill>
                    <a:schemeClr val="bg1"/>
                  </a:solidFill>
                  <a:cs typeface="Arial" pitchFamily="34" charset="0"/>
                </a:rPr>
                <a:t>After completing the brainstorming, we confirmed the ideas and the concepts to be formal, more organize as the following:</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Civil Registry Officer</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Knowledge Engineer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Blender Editor (Optional: If there is no photo of the criminal)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Police Officer</a:t>
              </a: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p:txBody>
        </p:sp>
        <p:sp>
          <p:nvSpPr>
            <p:cNvPr id="6" name="TextBox 5">
              <a:extLst>
                <a:ext uri="{FF2B5EF4-FFF2-40B4-BE49-F238E27FC236}">
                  <a16:creationId xmlns="" xmlns:a16="http://schemas.microsoft.com/office/drawing/2014/main" id="{71ABBC49-FBAD-40C0-ACD6-59EEAE1E9428}"/>
                </a:ext>
              </a:extLst>
            </p:cNvPr>
            <p:cNvSpPr txBox="1"/>
            <p:nvPr/>
          </p:nvSpPr>
          <p:spPr>
            <a:xfrm>
              <a:off x="4871865" y="1777141"/>
              <a:ext cx="3630108" cy="307777"/>
            </a:xfrm>
            <a:prstGeom prst="rect">
              <a:avLst/>
            </a:prstGeom>
            <a:noFill/>
          </p:spPr>
          <p:txBody>
            <a:bodyPr wrap="square" rtlCol="0">
              <a:spAutoFit/>
            </a:bodyPr>
            <a:lstStyle/>
            <a:p>
              <a:r>
                <a:rPr lang="en-US" altLang="ko-KR" sz="1400" b="1" dirty="0">
                  <a:solidFill>
                    <a:schemeClr val="bg1"/>
                  </a:solidFill>
                  <a:cs typeface="Arial" pitchFamily="34" charset="0"/>
                </a:rPr>
                <a:t>Final Outline</a:t>
              </a:r>
              <a:endParaRPr lang="ko-KR" altLang="en-US" sz="1400" b="1" dirty="0">
                <a:solidFill>
                  <a:schemeClr val="bg1"/>
                </a:solidFill>
                <a:cs typeface="Arial" pitchFamily="34" charset="0"/>
              </a:endParaRPr>
            </a:p>
          </p:txBody>
        </p:sp>
      </p:grpSp>
      <p:grpSp>
        <p:nvGrpSpPr>
          <p:cNvPr id="7" name="그룹 2">
            <a:extLst>
              <a:ext uri="{FF2B5EF4-FFF2-40B4-BE49-F238E27FC236}">
                <a16:creationId xmlns="" xmlns:a16="http://schemas.microsoft.com/office/drawing/2014/main" id="{CE348A2F-9403-45B5-98CA-A7C6059D3F6E}"/>
              </a:ext>
            </a:extLst>
          </p:cNvPr>
          <p:cNvGrpSpPr/>
          <p:nvPr/>
        </p:nvGrpSpPr>
        <p:grpSpPr>
          <a:xfrm>
            <a:off x="4863504" y="1003995"/>
            <a:ext cx="3186743" cy="5360341"/>
            <a:chOff x="822207" y="1777142"/>
            <a:chExt cx="3630108" cy="2090677"/>
          </a:xfrm>
        </p:grpSpPr>
        <p:sp>
          <p:nvSpPr>
            <p:cNvPr id="8" name="TextBox 7">
              <a:extLst>
                <a:ext uri="{FF2B5EF4-FFF2-40B4-BE49-F238E27FC236}">
                  <a16:creationId xmlns="" xmlns:a16="http://schemas.microsoft.com/office/drawing/2014/main" id="{CD02CCD4-2B53-4F0A-B994-02ACD5F0E09D}"/>
                </a:ext>
              </a:extLst>
            </p:cNvPr>
            <p:cNvSpPr txBox="1"/>
            <p:nvPr/>
          </p:nvSpPr>
          <p:spPr>
            <a:xfrm>
              <a:off x="822207" y="1777142"/>
              <a:ext cx="3630108" cy="307777"/>
            </a:xfrm>
            <a:prstGeom prst="rect">
              <a:avLst/>
            </a:prstGeom>
            <a:noFill/>
          </p:spPr>
          <p:txBody>
            <a:bodyPr wrap="square" rtlCol="0">
              <a:spAutoFit/>
            </a:bodyPr>
            <a:lstStyle/>
            <a:p>
              <a:r>
                <a:rPr lang="en-US" altLang="ko-KR" sz="1400" b="1" dirty="0">
                  <a:solidFill>
                    <a:schemeClr val="bg1"/>
                  </a:solidFill>
                  <a:cs typeface="Arial" pitchFamily="34" charset="0"/>
                </a:rPr>
                <a:t>Brainstorming Concept</a:t>
              </a:r>
              <a:endParaRPr lang="ko-KR" altLang="en-US" sz="1400" b="1" dirty="0">
                <a:solidFill>
                  <a:schemeClr val="bg1"/>
                </a:solidFill>
                <a:cs typeface="Arial" pitchFamily="34" charset="0"/>
              </a:endParaRPr>
            </a:p>
          </p:txBody>
        </p:sp>
        <p:sp>
          <p:nvSpPr>
            <p:cNvPr id="9" name="TextBox 8">
              <a:extLst>
                <a:ext uri="{FF2B5EF4-FFF2-40B4-BE49-F238E27FC236}">
                  <a16:creationId xmlns="" xmlns:a16="http://schemas.microsoft.com/office/drawing/2014/main" id="{B2E1D5D6-081E-48CF-BB80-678EB89F248F}"/>
                </a:ext>
              </a:extLst>
            </p:cNvPr>
            <p:cNvSpPr txBox="1"/>
            <p:nvPr/>
          </p:nvSpPr>
          <p:spPr>
            <a:xfrm>
              <a:off x="822207" y="2113493"/>
              <a:ext cx="3630108" cy="1754326"/>
            </a:xfrm>
            <a:prstGeom prst="rect">
              <a:avLst/>
            </a:prstGeom>
            <a:noFill/>
          </p:spPr>
          <p:txBody>
            <a:bodyPr wrap="square" rtlCol="0">
              <a:spAutoFit/>
            </a:bodyPr>
            <a:lstStyle/>
            <a:p>
              <a:r>
                <a:rPr lang="en-US" altLang="ko-KR" sz="1200" dirty="0">
                  <a:solidFill>
                    <a:schemeClr val="bg1"/>
                  </a:solidFill>
                  <a:cs typeface="Arial" pitchFamily="34" charset="0"/>
                </a:rPr>
                <a:t>is a technique used by teams to bring out the ideas of each individual and present them in an orderly fashion to the rest of the team. The key ingredient is to provide an environment free of criticism for creative and unrestricted exploration of options or solutions. Also help team break free of old, ineffective ideas</a:t>
              </a:r>
            </a:p>
            <a:p>
              <a:endParaRPr lang="en-US" altLang="ko-KR" sz="1200" dirty="0">
                <a:solidFill>
                  <a:schemeClr val="bg1"/>
                </a:solidFill>
                <a:cs typeface="Arial" pitchFamily="34" charset="0"/>
              </a:endParaRPr>
            </a:p>
          </p:txBody>
        </p:sp>
      </p:grpSp>
    </p:spTree>
    <p:extLst>
      <p:ext uri="{BB962C8B-B14F-4D97-AF65-F5344CB8AC3E}">
        <p14:creationId xmlns:p14="http://schemas.microsoft.com/office/powerpoint/2010/main" val="3072799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0-07-19 at 7.54.02 AM">
            <a:hlinkClick r:id="" action="ppaction://media"/>
            <a:extLst>
              <a:ext uri="{FF2B5EF4-FFF2-40B4-BE49-F238E27FC236}">
                <a16:creationId xmlns="" xmlns:a16="http://schemas.microsoft.com/office/drawing/2014/main" id="{EC145384-5FFD-4F9C-94D3-ABE2A3F055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1015" y="-955964"/>
            <a:ext cx="9809019" cy="7813964"/>
          </a:xfrm>
          <a:prstGeom prst="rect">
            <a:avLst/>
          </a:prstGeom>
        </p:spPr>
      </p:pic>
    </p:spTree>
    <p:extLst>
      <p:ext uri="{BB962C8B-B14F-4D97-AF65-F5344CB8AC3E}">
        <p14:creationId xmlns:p14="http://schemas.microsoft.com/office/powerpoint/2010/main" val="204282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965BFEE-713A-4949-9A39-9528E550DC41}"/>
              </a:ext>
            </a:extLst>
          </p:cNvPr>
          <p:cNvPicPr/>
          <p:nvPr/>
        </p:nvPicPr>
        <p:blipFill>
          <a:blip r:embed="rId2">
            <a:extLst>
              <a:ext uri="{28A0092B-C50C-407E-A947-70E740481C1C}">
                <a14:useLocalDpi xmlns:a14="http://schemas.microsoft.com/office/drawing/2010/main" val="0"/>
              </a:ext>
            </a:extLst>
          </a:blip>
          <a:stretch>
            <a:fillRect/>
          </a:stretch>
        </p:blipFill>
        <p:spPr>
          <a:xfrm>
            <a:off x="2444109" y="1443015"/>
            <a:ext cx="7303781" cy="4569858"/>
          </a:xfrm>
          <a:prstGeom prst="rect">
            <a:avLst/>
          </a:prstGeom>
        </p:spPr>
      </p:pic>
      <p:sp>
        <p:nvSpPr>
          <p:cNvPr id="6" name="TextBox 5">
            <a:extLst>
              <a:ext uri="{FF2B5EF4-FFF2-40B4-BE49-F238E27FC236}">
                <a16:creationId xmlns="" xmlns:a16="http://schemas.microsoft.com/office/drawing/2014/main" id="{8ED0A177-9074-445B-907F-0648948BD462}"/>
              </a:ext>
            </a:extLst>
          </p:cNvPr>
          <p:cNvSpPr txBox="1"/>
          <p:nvPr/>
        </p:nvSpPr>
        <p:spPr>
          <a:xfrm>
            <a:off x="3604084" y="334831"/>
            <a:ext cx="4983832" cy="707886"/>
          </a:xfrm>
          <a:prstGeom prst="rect">
            <a:avLst/>
          </a:prstGeom>
          <a:noFill/>
        </p:spPr>
        <p:txBody>
          <a:bodyPr wrap="square" rtlCol="0" anchor="ctr">
            <a:spAutoFit/>
          </a:bodyPr>
          <a:lstStyle/>
          <a:p>
            <a:pPr algn="ctr"/>
            <a:r>
              <a:rPr lang="en-US" altLang="ko-KR" sz="4000" dirty="0">
                <a:solidFill>
                  <a:schemeClr val="bg1"/>
                </a:solidFill>
                <a:cs typeface="Arial" pitchFamily="34" charset="0"/>
              </a:rPr>
              <a:t>UML Diagrams</a:t>
            </a:r>
            <a:endParaRPr lang="ko-KR" altLang="en-US" sz="4000" dirty="0">
              <a:solidFill>
                <a:schemeClr val="bg1"/>
              </a:solidFill>
              <a:cs typeface="Arial" pitchFamily="34" charset="0"/>
            </a:endParaRPr>
          </a:p>
        </p:txBody>
      </p:sp>
    </p:spTree>
    <p:extLst>
      <p:ext uri="{BB962C8B-B14F-4D97-AF65-F5344CB8AC3E}">
        <p14:creationId xmlns:p14="http://schemas.microsoft.com/office/powerpoint/2010/main" val="4263458530"/>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3184</TotalTime>
  <Words>1077</Words>
  <Application>Microsoft Office PowerPoint</Application>
  <PresentationFormat>Widescreen</PresentationFormat>
  <Paragraphs>108</Paragraphs>
  <Slides>40</Slides>
  <Notes>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 Unicode MS</vt:lpstr>
      <vt:lpstr>Arial</vt:lpstr>
      <vt:lpstr>Calibri</vt:lpstr>
      <vt:lpstr>Helvetica</vt:lpstr>
      <vt:lpstr>Symbol</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Windows User</cp:lastModifiedBy>
  <cp:revision>161</cp:revision>
  <dcterms:created xsi:type="dcterms:W3CDTF">2019-01-14T06:35:35Z</dcterms:created>
  <dcterms:modified xsi:type="dcterms:W3CDTF">2020-07-25T22:23:14Z</dcterms:modified>
</cp:coreProperties>
</file>